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2"/>
  </p:notesMasterIdLst>
  <p:sldIdLst>
    <p:sldId id="258" r:id="rId2"/>
    <p:sldId id="259" r:id="rId3"/>
    <p:sldId id="260" r:id="rId4"/>
    <p:sldId id="261" r:id="rId5"/>
    <p:sldId id="262" r:id="rId6"/>
    <p:sldId id="263" r:id="rId7"/>
    <p:sldId id="264" r:id="rId8"/>
    <p:sldId id="265" r:id="rId9"/>
    <p:sldId id="283" r:id="rId10"/>
    <p:sldId id="284" r:id="rId11"/>
    <p:sldId id="285" r:id="rId12"/>
    <p:sldId id="286" r:id="rId13"/>
    <p:sldId id="287" r:id="rId14"/>
    <p:sldId id="288" r:id="rId15"/>
    <p:sldId id="289" r:id="rId16"/>
    <p:sldId id="290" r:id="rId17"/>
    <p:sldId id="291" r:id="rId18"/>
    <p:sldId id="292" r:id="rId19"/>
    <p:sldId id="293" r:id="rId20"/>
    <p:sldId id="294" r:id="rId21"/>
    <p:sldId id="295" r:id="rId22"/>
    <p:sldId id="296" r:id="rId23"/>
    <p:sldId id="297" r:id="rId24"/>
    <p:sldId id="298" r:id="rId25"/>
    <p:sldId id="299" r:id="rId26"/>
    <p:sldId id="300" r:id="rId27"/>
    <p:sldId id="301" r:id="rId28"/>
    <p:sldId id="303" r:id="rId29"/>
    <p:sldId id="304" r:id="rId30"/>
    <p:sldId id="305" r:id="rId31"/>
    <p:sldId id="306" r:id="rId32"/>
    <p:sldId id="307" r:id="rId33"/>
    <p:sldId id="308" r:id="rId34"/>
    <p:sldId id="309" r:id="rId35"/>
    <p:sldId id="310" r:id="rId36"/>
    <p:sldId id="311" r:id="rId37"/>
    <p:sldId id="312" r:id="rId38"/>
    <p:sldId id="313" r:id="rId39"/>
    <p:sldId id="314" r:id="rId40"/>
    <p:sldId id="315" r:id="rId41"/>
    <p:sldId id="316" r:id="rId42"/>
    <p:sldId id="317" r:id="rId43"/>
    <p:sldId id="318" r:id="rId44"/>
    <p:sldId id="319" r:id="rId45"/>
    <p:sldId id="320" r:id="rId46"/>
    <p:sldId id="321" r:id="rId47"/>
    <p:sldId id="322" r:id="rId48"/>
    <p:sldId id="323" r:id="rId49"/>
    <p:sldId id="266" r:id="rId50"/>
    <p:sldId id="302" r:id="rId5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424" autoAdjust="0"/>
  </p:normalViewPr>
  <p:slideViewPr>
    <p:cSldViewPr snapToGrid="0">
      <p:cViewPr varScale="1">
        <p:scale>
          <a:sx n="70" d="100"/>
          <a:sy n="70" d="100"/>
        </p:scale>
        <p:origin x="138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2.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07A93C-3455-4E4C-9121-582B06BBAA09}" type="datetimeFigureOut">
              <a:rPr lang="zh-CN" altLang="en-US" smtClean="0"/>
              <a:t>2021/9/8</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C87A8-CFBF-41D3-B6D1-EF07153A4B4B}" type="slidenum">
              <a:rPr lang="zh-CN" altLang="en-US" smtClean="0"/>
              <a:t>‹#›</a:t>
            </a:fld>
            <a:endParaRPr lang="zh-CN" altLang="en-US"/>
          </a:p>
        </p:txBody>
      </p:sp>
    </p:spTree>
    <p:extLst>
      <p:ext uri="{BB962C8B-B14F-4D97-AF65-F5344CB8AC3E}">
        <p14:creationId xmlns:p14="http://schemas.microsoft.com/office/powerpoint/2010/main" val="2928064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9C87A8-CFBF-41D3-B6D1-EF07153A4B4B}" type="slidenum">
              <a:rPr lang="zh-CN" altLang="en-US" smtClean="0"/>
              <a:t>1</a:t>
            </a:fld>
            <a:endParaRPr lang="zh-CN" altLang="en-US"/>
          </a:p>
        </p:txBody>
      </p:sp>
    </p:spTree>
    <p:extLst>
      <p:ext uri="{BB962C8B-B14F-4D97-AF65-F5344CB8AC3E}">
        <p14:creationId xmlns:p14="http://schemas.microsoft.com/office/powerpoint/2010/main" val="2652606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9C87A8-CFBF-41D3-B6D1-EF07153A4B4B}" type="slidenum">
              <a:rPr lang="zh-CN" altLang="en-US" smtClean="0"/>
              <a:t>9</a:t>
            </a:fld>
            <a:endParaRPr lang="zh-CN" altLang="en-US"/>
          </a:p>
        </p:txBody>
      </p:sp>
    </p:spTree>
    <p:extLst>
      <p:ext uri="{BB962C8B-B14F-4D97-AF65-F5344CB8AC3E}">
        <p14:creationId xmlns:p14="http://schemas.microsoft.com/office/powerpoint/2010/main" val="30449045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9"/>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fld id="{CEF26347-D297-4CC2-BB80-4979A5A3FD92}" type="datetime3">
              <a:rPr lang="zh-CN" altLang="en-US" smtClean="0">
                <a:solidFill>
                  <a:srgbClr val="000000"/>
                </a:solidFill>
              </a:rPr>
              <a:t>2021年9月8日星期三</a:t>
            </a:fld>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6" name="Rectangle 6"/>
          <p:cNvSpPr>
            <a:spLocks noGrp="1" noChangeArrowheads="1"/>
          </p:cNvSpPr>
          <p:nvPr>
            <p:ph type="sldNum" sz="quarter" idx="12"/>
          </p:nvPr>
        </p:nvSpPr>
        <p:spPr>
          <a:ln/>
        </p:spPr>
        <p:txBody>
          <a:bodyPr/>
          <a:lstStyle>
            <a:lvl1pPr>
              <a:defRPr/>
            </a:lvl1pPr>
          </a:lstStyle>
          <a:p>
            <a:fld id="{EF69E08B-41E4-42FF-B216-A0BA4194A96E}"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625027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fld id="{1F8D92B6-847C-404D-96FA-D82178555B9D}" type="datetime3">
              <a:rPr lang="zh-CN" altLang="en-US" smtClean="0">
                <a:solidFill>
                  <a:srgbClr val="000000"/>
                </a:solidFill>
              </a:rPr>
              <a:t>2021年9月8日星期三</a:t>
            </a:fld>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6" name="Rectangle 6"/>
          <p:cNvSpPr>
            <a:spLocks noGrp="1" noChangeArrowheads="1"/>
          </p:cNvSpPr>
          <p:nvPr>
            <p:ph type="sldNum" sz="quarter" idx="12"/>
          </p:nvPr>
        </p:nvSpPr>
        <p:spPr>
          <a:ln/>
        </p:spPr>
        <p:txBody>
          <a:bodyPr/>
          <a:lstStyle>
            <a:lvl1pPr>
              <a:defRPr/>
            </a:lvl1pPr>
          </a:lstStyle>
          <a:p>
            <a:fld id="{280C0A82-4982-4DA8-BF14-BC0CDCACEA05}"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3411223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24650" y="304800"/>
            <a:ext cx="2114550" cy="60960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381000" y="304800"/>
            <a:ext cx="6191250" cy="60960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fld id="{D8BC4B31-90DE-4023-AB1D-CF006F4B909A}" type="datetime3">
              <a:rPr lang="zh-CN" altLang="en-US" smtClean="0">
                <a:solidFill>
                  <a:srgbClr val="000000"/>
                </a:solidFill>
              </a:rPr>
              <a:t>2021年9月8日星期三</a:t>
            </a:fld>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6" name="Rectangle 6"/>
          <p:cNvSpPr>
            <a:spLocks noGrp="1" noChangeArrowheads="1"/>
          </p:cNvSpPr>
          <p:nvPr>
            <p:ph type="sldNum" sz="quarter" idx="12"/>
          </p:nvPr>
        </p:nvSpPr>
        <p:spPr>
          <a:ln/>
        </p:spPr>
        <p:txBody>
          <a:bodyPr/>
          <a:lstStyle>
            <a:lvl1pPr>
              <a:defRPr/>
            </a:lvl1pPr>
          </a:lstStyle>
          <a:p>
            <a:fld id="{580CD8C8-3F49-4017-97DB-A35E4F4544F5}"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3399722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fld id="{B738F50D-2DF5-441E-B595-31B65413CA0A}" type="datetime3">
              <a:rPr lang="zh-CN" altLang="en-US" smtClean="0">
                <a:solidFill>
                  <a:srgbClr val="000000"/>
                </a:solidFill>
              </a:rPr>
              <a:t>2021年9月8日星期三</a:t>
            </a:fld>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6" name="Rectangle 6"/>
          <p:cNvSpPr>
            <a:spLocks noGrp="1" noChangeArrowheads="1"/>
          </p:cNvSpPr>
          <p:nvPr>
            <p:ph type="sldNum" sz="quarter" idx="12"/>
          </p:nvPr>
        </p:nvSpPr>
        <p:spPr>
          <a:ln/>
        </p:spPr>
        <p:txBody>
          <a:bodyPr/>
          <a:lstStyle>
            <a:lvl1pPr>
              <a:defRPr/>
            </a:lvl1pPr>
          </a:lstStyle>
          <a:p>
            <a:fld id="{E58E32E0-4F7A-4C51-A07F-A32EBD8C5A5E}"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1414836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4"/>
            <a:ext cx="7772400" cy="1362075"/>
          </a:xfrm>
        </p:spPr>
        <p:txBody>
          <a:bodyPr anchor="t"/>
          <a:lstStyle>
            <a:lvl1pPr algn="l">
              <a:defRPr sz="3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fld id="{1CAA3DD5-5396-4006-AB4C-87CAFA69FA87}" type="datetime3">
              <a:rPr lang="zh-CN" altLang="en-US" smtClean="0">
                <a:solidFill>
                  <a:srgbClr val="000000"/>
                </a:solidFill>
              </a:rPr>
              <a:t>2021年9月8日星期三</a:t>
            </a:fld>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6" name="Rectangle 6"/>
          <p:cNvSpPr>
            <a:spLocks noGrp="1" noChangeArrowheads="1"/>
          </p:cNvSpPr>
          <p:nvPr>
            <p:ph type="sldNum" sz="quarter" idx="12"/>
          </p:nvPr>
        </p:nvSpPr>
        <p:spPr>
          <a:ln/>
        </p:spPr>
        <p:txBody>
          <a:bodyPr/>
          <a:lstStyle>
            <a:lvl1pPr>
              <a:defRPr/>
            </a:lvl1pPr>
          </a:lstStyle>
          <a:p>
            <a:fld id="{106881CA-77E4-47A2-BDBA-2EE13C56C497}"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3166614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381000" y="1447800"/>
            <a:ext cx="4152900" cy="49530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86300" y="1447800"/>
            <a:ext cx="4152900" cy="49530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fld id="{DFC347D7-27DA-48B4-BE3E-3783A93D922F}" type="datetime3">
              <a:rPr lang="zh-CN" altLang="en-US" smtClean="0">
                <a:solidFill>
                  <a:srgbClr val="000000"/>
                </a:solidFill>
              </a:rPr>
              <a:t>2021年9月8日星期三</a:t>
            </a:fld>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7" name="Rectangle 6"/>
          <p:cNvSpPr>
            <a:spLocks noGrp="1" noChangeArrowheads="1"/>
          </p:cNvSpPr>
          <p:nvPr>
            <p:ph type="sldNum" sz="quarter" idx="12"/>
          </p:nvPr>
        </p:nvSpPr>
        <p:spPr>
          <a:ln/>
        </p:spPr>
        <p:txBody>
          <a:bodyPr/>
          <a:lstStyle>
            <a:lvl1pPr>
              <a:defRPr/>
            </a:lvl1pPr>
          </a:lstStyle>
          <a:p>
            <a:fld id="{3DE13F82-F088-4D86-B756-41253263ACAF}"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10000193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7"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6" name="内容占位符 5"/>
          <p:cNvSpPr>
            <a:spLocks noGrp="1"/>
          </p:cNvSpPr>
          <p:nvPr>
            <p:ph sz="quarter" idx="4"/>
          </p:nvPr>
        </p:nvSpPr>
        <p:spPr>
          <a:xfrm>
            <a:off x="4645027"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fld id="{B2AF618B-5690-4DCC-8755-C8992E9508AA}" type="datetime3">
              <a:rPr lang="zh-CN" altLang="en-US" smtClean="0">
                <a:solidFill>
                  <a:srgbClr val="000000"/>
                </a:solidFill>
              </a:rPr>
              <a:t>2021年9月8日星期三</a:t>
            </a:fld>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9" name="Rectangle 6"/>
          <p:cNvSpPr>
            <a:spLocks noGrp="1" noChangeArrowheads="1"/>
          </p:cNvSpPr>
          <p:nvPr>
            <p:ph type="sldNum" sz="quarter" idx="12"/>
          </p:nvPr>
        </p:nvSpPr>
        <p:spPr>
          <a:ln/>
        </p:spPr>
        <p:txBody>
          <a:bodyPr/>
          <a:lstStyle>
            <a:lvl1pPr>
              <a:defRPr/>
            </a:lvl1pPr>
          </a:lstStyle>
          <a:p>
            <a:fld id="{F7948D50-6558-47A0-9E43-173458B88CE3}"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4279666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fld id="{7BF4E106-FB49-469E-ADBB-1CC2E09D2FC0}" type="datetime3">
              <a:rPr lang="zh-CN" altLang="en-US" smtClean="0">
                <a:solidFill>
                  <a:srgbClr val="000000"/>
                </a:solidFill>
              </a:rPr>
              <a:t>2021年9月8日星期三</a:t>
            </a:fld>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5" name="Rectangle 6"/>
          <p:cNvSpPr>
            <a:spLocks noGrp="1" noChangeArrowheads="1"/>
          </p:cNvSpPr>
          <p:nvPr>
            <p:ph type="sldNum" sz="quarter" idx="12"/>
          </p:nvPr>
        </p:nvSpPr>
        <p:spPr>
          <a:ln/>
        </p:spPr>
        <p:txBody>
          <a:bodyPr/>
          <a:lstStyle>
            <a:lvl1pPr>
              <a:defRPr/>
            </a:lvl1pPr>
          </a:lstStyle>
          <a:p>
            <a:fld id="{A59AC56E-9F38-4A2A-A655-530BFCF9D272}"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2498619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9ED3B698-C342-4256-AF38-7F62A2A9D2D5}" type="datetime3">
              <a:rPr lang="zh-CN" altLang="en-US" smtClean="0">
                <a:solidFill>
                  <a:srgbClr val="000000"/>
                </a:solidFill>
              </a:rPr>
              <a:t>2021年9月8日星期三</a:t>
            </a:fld>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4" name="Rectangle 6"/>
          <p:cNvSpPr>
            <a:spLocks noGrp="1" noChangeArrowheads="1"/>
          </p:cNvSpPr>
          <p:nvPr>
            <p:ph type="sldNum" sz="quarter" idx="12"/>
          </p:nvPr>
        </p:nvSpPr>
        <p:spPr>
          <a:ln/>
        </p:spPr>
        <p:txBody>
          <a:bodyPr/>
          <a:lstStyle>
            <a:lvl1pPr>
              <a:defRPr/>
            </a:lvl1pPr>
          </a:lstStyle>
          <a:p>
            <a:fld id="{4BC1F71B-101D-4B1E-8276-752D3DFB6DA1}"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3886628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73050"/>
            <a:ext cx="3008313" cy="1162050"/>
          </a:xfrm>
        </p:spPr>
        <p:txBody>
          <a:bodyPr anchor="b"/>
          <a:lstStyle>
            <a:lvl1pPr algn="l">
              <a:defRPr sz="15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4"/>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2" y="1435103"/>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fld id="{602955F0-967F-4F95-8E53-8E00A8AD813A}" type="datetime3">
              <a:rPr lang="zh-CN" altLang="en-US" smtClean="0">
                <a:solidFill>
                  <a:srgbClr val="000000"/>
                </a:solidFill>
              </a:rPr>
              <a:t>2021年9月8日星期三</a:t>
            </a:fld>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7" name="Rectangle 6"/>
          <p:cNvSpPr>
            <a:spLocks noGrp="1" noChangeArrowheads="1"/>
          </p:cNvSpPr>
          <p:nvPr>
            <p:ph type="sldNum" sz="quarter" idx="12"/>
          </p:nvPr>
        </p:nvSpPr>
        <p:spPr>
          <a:ln/>
        </p:spPr>
        <p:txBody>
          <a:bodyPr/>
          <a:lstStyle>
            <a:lvl1pPr>
              <a:defRPr/>
            </a:lvl1pPr>
          </a:lstStyle>
          <a:p>
            <a:fld id="{B5A35CD9-00FA-42F6-ADAB-D35EB55F2D95}"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3458679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15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fld id="{A27153BF-35EB-4C2A-8FE5-138F9E90B205}" type="datetime3">
              <a:rPr lang="zh-CN" altLang="en-US" smtClean="0">
                <a:solidFill>
                  <a:srgbClr val="000000"/>
                </a:solidFill>
              </a:rPr>
              <a:t>2021年9月8日星期三</a:t>
            </a:fld>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zh-CN">
                <a:solidFill>
                  <a:srgbClr val="000000"/>
                </a:solidFill>
              </a:rPr>
              <a:t>计算机系统结构      第五章  标量处理机</a:t>
            </a:r>
          </a:p>
        </p:txBody>
      </p:sp>
      <p:sp>
        <p:nvSpPr>
          <p:cNvPr id="7" name="Rectangle 6"/>
          <p:cNvSpPr>
            <a:spLocks noGrp="1" noChangeArrowheads="1"/>
          </p:cNvSpPr>
          <p:nvPr>
            <p:ph type="sldNum" sz="quarter" idx="12"/>
          </p:nvPr>
        </p:nvSpPr>
        <p:spPr>
          <a:ln/>
        </p:spPr>
        <p:txBody>
          <a:bodyPr/>
          <a:lstStyle>
            <a:lvl1pPr>
              <a:defRPr/>
            </a:lvl1pPr>
          </a:lstStyle>
          <a:p>
            <a:fld id="{19A6B5B8-3781-4543-A153-270FB8735D91}" type="slidenum">
              <a:rPr lang="en-US" altLang="zh-CN">
                <a:solidFill>
                  <a:srgbClr val="000000"/>
                </a:solidFill>
              </a:rPr>
              <a:pPr/>
              <a:t>‹#›</a:t>
            </a:fld>
            <a:endParaRPr lang="en-US" altLang="zh-CN">
              <a:solidFill>
                <a:srgbClr val="000000"/>
              </a:solidFill>
            </a:endParaRPr>
          </a:p>
        </p:txBody>
      </p:sp>
    </p:spTree>
    <p:extLst>
      <p:ext uri="{BB962C8B-B14F-4D97-AF65-F5344CB8AC3E}">
        <p14:creationId xmlns:p14="http://schemas.microsoft.com/office/powerpoint/2010/main" val="2916935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D2D2F4"/>
            </a:gs>
            <a:gs pos="50000">
              <a:srgbClr val="FFFFFF"/>
            </a:gs>
            <a:gs pos="100000">
              <a:srgbClr val="FFFFFF"/>
            </a:gs>
          </a:gsLst>
          <a:lin ang="5400000"/>
        </a:gradFill>
        <a:effectLst/>
      </p:bgPr>
    </p:bg>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bwMode="auto">
          <a:xfrm>
            <a:off x="685800" y="3048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73731" name="Rectangle 3"/>
          <p:cNvSpPr>
            <a:spLocks noGrp="1" noChangeArrowheads="1"/>
          </p:cNvSpPr>
          <p:nvPr>
            <p:ph type="body" idx="1"/>
          </p:nvPr>
        </p:nvSpPr>
        <p:spPr bwMode="auto">
          <a:xfrm>
            <a:off x="381000" y="1447800"/>
            <a:ext cx="84582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381000" y="6477000"/>
            <a:ext cx="1905000" cy="3810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defRPr sz="1050"/>
            </a:lvl1pPr>
          </a:lstStyle>
          <a:p>
            <a:pPr fontAlgn="base">
              <a:spcBef>
                <a:spcPct val="0"/>
              </a:spcBef>
              <a:spcAft>
                <a:spcPct val="0"/>
              </a:spcAft>
              <a:defRPr/>
            </a:pPr>
            <a:fld id="{FA244B10-186D-4C4E-AA9F-7F34D9AD7760}" type="datetime3">
              <a:rPr kumimoji="1" lang="zh-CN" altLang="en-US" smtClean="0">
                <a:solidFill>
                  <a:srgbClr val="000000"/>
                </a:solidFill>
              </a:rPr>
              <a:t>2021年9月8日星期三</a:t>
            </a:fld>
            <a:endParaRPr kumimoji="1" lang="en-US" altLang="zh-CN">
              <a:solidFill>
                <a:srgbClr val="000000"/>
              </a:solidFill>
            </a:endParaRPr>
          </a:p>
        </p:txBody>
      </p:sp>
      <p:sp>
        <p:nvSpPr>
          <p:cNvPr id="1029" name="Rectangle 5"/>
          <p:cNvSpPr>
            <a:spLocks noGrp="1" noChangeArrowheads="1"/>
          </p:cNvSpPr>
          <p:nvPr>
            <p:ph type="ftr" sz="quarter" idx="3"/>
          </p:nvPr>
        </p:nvSpPr>
        <p:spPr bwMode="auto">
          <a:xfrm>
            <a:off x="2514600" y="6477000"/>
            <a:ext cx="4038600" cy="3810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ctr">
              <a:defRPr sz="1050"/>
            </a:lvl1pPr>
          </a:lstStyle>
          <a:p>
            <a:pPr fontAlgn="base">
              <a:spcBef>
                <a:spcPct val="0"/>
              </a:spcBef>
              <a:spcAft>
                <a:spcPct val="0"/>
              </a:spcAft>
              <a:defRPr/>
            </a:pPr>
            <a:r>
              <a:rPr kumimoji="1" lang="en-US" altLang="zh-CN">
                <a:solidFill>
                  <a:srgbClr val="000000"/>
                </a:solidFill>
              </a:rPr>
              <a:t>计算机系统结构      第五章  标量处理机</a:t>
            </a:r>
          </a:p>
        </p:txBody>
      </p:sp>
      <p:sp>
        <p:nvSpPr>
          <p:cNvPr id="1030" name="Rectangle 6"/>
          <p:cNvSpPr>
            <a:spLocks noGrp="1" noChangeArrowheads="1"/>
          </p:cNvSpPr>
          <p:nvPr>
            <p:ph type="sldNum" sz="quarter" idx="4"/>
          </p:nvPr>
        </p:nvSpPr>
        <p:spPr bwMode="auto">
          <a:xfrm>
            <a:off x="6705600" y="6477000"/>
            <a:ext cx="1905000" cy="3810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a:defRPr sz="1050"/>
            </a:lvl1pPr>
          </a:lstStyle>
          <a:p>
            <a:pPr fontAlgn="base">
              <a:spcBef>
                <a:spcPct val="0"/>
              </a:spcBef>
              <a:spcAft>
                <a:spcPct val="0"/>
              </a:spcAft>
            </a:pPr>
            <a:fld id="{146109F8-6206-420F-ADE8-3F4B086AE4E7}" type="slidenum">
              <a:rPr kumimoji="1" lang="en-US" altLang="zh-CN" smtClean="0">
                <a:solidFill>
                  <a:srgbClr val="000000"/>
                </a:solidFill>
              </a:rPr>
              <a:pPr fontAlgn="base">
                <a:spcBef>
                  <a:spcPct val="0"/>
                </a:spcBef>
                <a:spcAft>
                  <a:spcPct val="0"/>
                </a:spcAft>
              </a:pPr>
              <a:t>‹#›</a:t>
            </a:fld>
            <a:endParaRPr kumimoji="1" lang="en-US" altLang="zh-CN" smtClean="0">
              <a:solidFill>
                <a:srgbClr val="000000"/>
              </a:solidFill>
            </a:endParaRPr>
          </a:p>
        </p:txBody>
      </p:sp>
    </p:spTree>
    <p:extLst>
      <p:ext uri="{BB962C8B-B14F-4D97-AF65-F5344CB8AC3E}">
        <p14:creationId xmlns:p14="http://schemas.microsoft.com/office/powerpoint/2010/main" val="22359082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p:titleStyle>
    <p:bodyStyle>
      <a:lvl1pPr marL="257175" indent="-257175" algn="l" rtl="0" eaLnBrk="0" fontAlgn="base" hangingPunct="0">
        <a:spcBef>
          <a:spcPct val="20000"/>
        </a:spcBef>
        <a:spcAft>
          <a:spcPct val="0"/>
        </a:spcAft>
        <a:buChar char="•"/>
        <a:defRPr kumimoji="1" sz="2400">
          <a:solidFill>
            <a:schemeClr val="tx1"/>
          </a:solidFill>
          <a:latin typeface="+mn-lt"/>
          <a:ea typeface="+mn-ea"/>
          <a:cs typeface="+mn-cs"/>
        </a:defRPr>
      </a:lvl1pPr>
      <a:lvl2pPr marL="557213" indent="-214313" algn="l" rtl="0" eaLnBrk="0" fontAlgn="base" hangingPunct="0">
        <a:spcBef>
          <a:spcPct val="20000"/>
        </a:spcBef>
        <a:spcAft>
          <a:spcPct val="0"/>
        </a:spcAft>
        <a:buChar char="–"/>
        <a:defRPr kumimoji="1" sz="2100">
          <a:solidFill>
            <a:schemeClr val="tx1"/>
          </a:solidFill>
          <a:latin typeface="+mn-lt"/>
          <a:ea typeface="+mn-ea"/>
        </a:defRPr>
      </a:lvl2pPr>
      <a:lvl3pPr marL="857250" indent="-171450" algn="l" rtl="0" eaLnBrk="0" fontAlgn="base" hangingPunct="0">
        <a:spcBef>
          <a:spcPct val="20000"/>
        </a:spcBef>
        <a:spcAft>
          <a:spcPct val="0"/>
        </a:spcAft>
        <a:buChar char="•"/>
        <a:defRPr kumimoji="1" sz="1800">
          <a:solidFill>
            <a:schemeClr val="tx1"/>
          </a:solidFill>
          <a:latin typeface="+mn-lt"/>
          <a:ea typeface="+mn-ea"/>
        </a:defRPr>
      </a:lvl3pPr>
      <a:lvl4pPr marL="1200150" indent="-171450" algn="l" rtl="0" eaLnBrk="0" fontAlgn="base" hangingPunct="0">
        <a:spcBef>
          <a:spcPct val="20000"/>
        </a:spcBef>
        <a:spcAft>
          <a:spcPct val="0"/>
        </a:spcAft>
        <a:buChar char="–"/>
        <a:defRPr kumimoji="1" sz="1500">
          <a:solidFill>
            <a:schemeClr val="tx1"/>
          </a:solidFill>
          <a:latin typeface="+mn-lt"/>
          <a:ea typeface="+mn-ea"/>
        </a:defRPr>
      </a:lvl4pPr>
      <a:lvl5pPr marL="1543050" indent="-171450" algn="l" rtl="0" eaLnBrk="0" fontAlgn="base" hangingPunct="0">
        <a:spcBef>
          <a:spcPct val="20000"/>
        </a:spcBef>
        <a:spcAft>
          <a:spcPct val="0"/>
        </a:spcAft>
        <a:buChar char="»"/>
        <a:defRPr kumimoji="1" sz="1500">
          <a:solidFill>
            <a:schemeClr val="tx1"/>
          </a:solidFill>
          <a:latin typeface="+mn-lt"/>
          <a:ea typeface="+mn-ea"/>
        </a:defRPr>
      </a:lvl5pPr>
      <a:lvl6pPr marL="1885950" indent="-171450" algn="l" rtl="0" fontAlgn="base">
        <a:spcBef>
          <a:spcPct val="20000"/>
        </a:spcBef>
        <a:spcAft>
          <a:spcPct val="0"/>
        </a:spcAft>
        <a:buChar char="»"/>
        <a:defRPr kumimoji="1" sz="1500">
          <a:solidFill>
            <a:schemeClr val="tx1"/>
          </a:solidFill>
          <a:latin typeface="+mn-lt"/>
          <a:ea typeface="+mn-ea"/>
        </a:defRPr>
      </a:lvl6pPr>
      <a:lvl7pPr marL="2228850" indent="-171450" algn="l" rtl="0" fontAlgn="base">
        <a:spcBef>
          <a:spcPct val="20000"/>
        </a:spcBef>
        <a:spcAft>
          <a:spcPct val="0"/>
        </a:spcAft>
        <a:buChar char="»"/>
        <a:defRPr kumimoji="1" sz="1500">
          <a:solidFill>
            <a:schemeClr val="tx1"/>
          </a:solidFill>
          <a:latin typeface="+mn-lt"/>
          <a:ea typeface="+mn-ea"/>
        </a:defRPr>
      </a:lvl7pPr>
      <a:lvl8pPr marL="2571750" indent="-171450" algn="l" rtl="0" fontAlgn="base">
        <a:spcBef>
          <a:spcPct val="20000"/>
        </a:spcBef>
        <a:spcAft>
          <a:spcPct val="0"/>
        </a:spcAft>
        <a:buChar char="»"/>
        <a:defRPr kumimoji="1" sz="1500">
          <a:solidFill>
            <a:schemeClr val="tx1"/>
          </a:solidFill>
          <a:latin typeface="+mn-lt"/>
          <a:ea typeface="+mn-ea"/>
        </a:defRPr>
      </a:lvl8pPr>
      <a:lvl9pPr marL="2914650" indent="-171450" algn="l" rtl="0" fontAlgn="base">
        <a:spcBef>
          <a:spcPct val="20000"/>
        </a:spcBef>
        <a:spcAft>
          <a:spcPct val="0"/>
        </a:spcAft>
        <a:buChar char="»"/>
        <a:defRPr kumimoji="1" sz="1500">
          <a:solidFill>
            <a:schemeClr val="tx1"/>
          </a:solidFill>
          <a:latin typeface="+mn-lt"/>
          <a:ea typeface="+mn-ea"/>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4754" name="Rectangle 3"/>
          <p:cNvSpPr>
            <a:spLocks noGrp="1" noChangeArrowheads="1"/>
          </p:cNvSpPr>
          <p:nvPr>
            <p:ph type="ctrTitle"/>
          </p:nvPr>
        </p:nvSpPr>
        <p:spPr>
          <a:xfrm>
            <a:off x="1504665" y="733568"/>
            <a:ext cx="6670344" cy="685799"/>
          </a:xfrm>
          <a:noFill/>
          <a:ln cap="flat">
            <a:solidFill>
              <a:srgbClr val="800000"/>
            </a:solidFill>
            <a:miter lim="800000"/>
            <a:headEnd/>
            <a:tailEnd/>
          </a:ln>
        </p:spPr>
        <p:txBody>
          <a:bodyPr/>
          <a:lstStyle/>
          <a:p>
            <a:pPr eaLnBrk="1" hangingPunct="1"/>
            <a:r>
              <a:rPr lang="zh-CN" altLang="en-US" sz="4000" b="1" dirty="0" smtClean="0">
                <a:solidFill>
                  <a:srgbClr val="800000"/>
                </a:solidFill>
                <a:latin typeface="Arial" panose="020B0604020202020204" pitchFamily="34" charset="0"/>
                <a:ea typeface="黑体" panose="02010609060101010101" pitchFamily="49" charset="-122"/>
              </a:rPr>
              <a:t>第</a:t>
            </a:r>
            <a:r>
              <a:rPr lang="en-US" altLang="zh-CN" sz="4000" b="1" dirty="0" smtClean="0">
                <a:solidFill>
                  <a:srgbClr val="800000"/>
                </a:solidFill>
                <a:latin typeface="Arial" panose="020B0604020202020204" pitchFamily="34" charset="0"/>
                <a:ea typeface="黑体" panose="02010609060101010101" pitchFamily="49" charset="-122"/>
              </a:rPr>
              <a:t>1</a:t>
            </a:r>
            <a:r>
              <a:rPr lang="zh-CN" altLang="en-US" sz="4000" b="1" dirty="0" smtClean="0">
                <a:solidFill>
                  <a:srgbClr val="800000"/>
                </a:solidFill>
                <a:latin typeface="Arial" panose="020B0604020202020204" pitchFamily="34" charset="0"/>
                <a:ea typeface="黑体" panose="02010609060101010101" pitchFamily="49" charset="-122"/>
              </a:rPr>
              <a:t>章 量化分析设计基础</a:t>
            </a:r>
            <a:endParaRPr lang="zh-CN" altLang="en-US" sz="4000" b="1" dirty="0">
              <a:solidFill>
                <a:srgbClr val="800000"/>
              </a:solidFill>
              <a:latin typeface="Arial" panose="020B0604020202020204" pitchFamily="34" charset="0"/>
              <a:ea typeface="黑体" panose="02010609060101010101" pitchFamily="49" charset="-122"/>
            </a:endParaRPr>
          </a:p>
        </p:txBody>
      </p:sp>
      <p:sp>
        <p:nvSpPr>
          <p:cNvPr id="74755" name="Rectangle 4"/>
          <p:cNvSpPr>
            <a:spLocks noChangeArrowheads="1"/>
          </p:cNvSpPr>
          <p:nvPr/>
        </p:nvSpPr>
        <p:spPr bwMode="auto">
          <a:xfrm>
            <a:off x="1504665" y="2000250"/>
            <a:ext cx="6670344" cy="440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fontAlgn="base" hangingPunct="1">
              <a:spcBef>
                <a:spcPct val="10000"/>
              </a:spcBef>
              <a:spcAft>
                <a:spcPct val="0"/>
              </a:spcAft>
            </a:pPr>
            <a:r>
              <a:rPr lang="en-US" altLang="zh-CN" sz="2800" dirty="0" smtClean="0">
                <a:latin typeface="Arial" panose="020B0604020202020204" pitchFamily="34" charset="0"/>
                <a:ea typeface="楷体_GB2312" pitchFamily="49" charset="-122"/>
              </a:rPr>
              <a:t>1.1 </a:t>
            </a:r>
            <a:r>
              <a:rPr lang="zh-CN" altLang="en-US" sz="2800" dirty="0">
                <a:latin typeface="Arial" panose="020B0604020202020204" pitchFamily="34" charset="0"/>
                <a:ea typeface="楷体_GB2312" pitchFamily="49" charset="-122"/>
              </a:rPr>
              <a:t>引言</a:t>
            </a:r>
          </a:p>
          <a:p>
            <a:pPr eaLnBrk="1" fontAlgn="base" hangingPunct="1">
              <a:spcBef>
                <a:spcPct val="10000"/>
              </a:spcBef>
              <a:spcAft>
                <a:spcPct val="0"/>
              </a:spcAft>
            </a:pPr>
            <a:r>
              <a:rPr lang="en-US" altLang="zh-CN" sz="2800" dirty="0" smtClean="0">
                <a:latin typeface="Arial" panose="020B0604020202020204" pitchFamily="34" charset="0"/>
                <a:ea typeface="楷体_GB2312" pitchFamily="49" charset="-122"/>
              </a:rPr>
              <a:t>1.2 </a:t>
            </a:r>
            <a:r>
              <a:rPr lang="zh-CN" altLang="en-US" sz="2800" dirty="0" smtClean="0">
                <a:latin typeface="Arial" panose="020B0604020202020204" pitchFamily="34" charset="0"/>
                <a:ea typeface="楷体_GB2312" pitchFamily="49" charset="-122"/>
              </a:rPr>
              <a:t>计算机分类</a:t>
            </a:r>
            <a:endParaRPr lang="zh-CN" altLang="en-US" sz="2800" dirty="0">
              <a:latin typeface="Arial" panose="020B0604020202020204" pitchFamily="34" charset="0"/>
              <a:ea typeface="楷体_GB2312" pitchFamily="49" charset="-122"/>
            </a:endParaRPr>
          </a:p>
          <a:p>
            <a:pPr eaLnBrk="1" fontAlgn="base" hangingPunct="1">
              <a:spcBef>
                <a:spcPct val="10000"/>
              </a:spcBef>
              <a:spcAft>
                <a:spcPct val="0"/>
              </a:spcAft>
            </a:pPr>
            <a:r>
              <a:rPr lang="en-US" altLang="zh-CN" sz="2800" dirty="0" smtClean="0">
                <a:latin typeface="Arial" panose="020B0604020202020204" pitchFamily="34" charset="0"/>
                <a:ea typeface="楷体_GB2312" pitchFamily="49" charset="-122"/>
              </a:rPr>
              <a:t>1.3 </a:t>
            </a:r>
            <a:r>
              <a:rPr lang="zh-CN" altLang="en-US" sz="2800" dirty="0" smtClean="0">
                <a:latin typeface="Arial" panose="020B0604020202020204" pitchFamily="34" charset="0"/>
                <a:ea typeface="楷体_GB2312" pitchFamily="49" charset="-122"/>
              </a:rPr>
              <a:t>体系结构定义</a:t>
            </a:r>
            <a:endParaRPr lang="zh-CN" altLang="en-US" sz="2800" dirty="0">
              <a:latin typeface="Arial" panose="020B0604020202020204" pitchFamily="34" charset="0"/>
              <a:ea typeface="楷体_GB2312" pitchFamily="49" charset="-122"/>
            </a:endParaRPr>
          </a:p>
          <a:p>
            <a:pPr eaLnBrk="1" fontAlgn="base" hangingPunct="1">
              <a:spcBef>
                <a:spcPct val="10000"/>
              </a:spcBef>
              <a:spcAft>
                <a:spcPct val="0"/>
              </a:spcAft>
            </a:pPr>
            <a:r>
              <a:rPr lang="en-US" altLang="zh-CN" sz="2800" dirty="0" smtClean="0">
                <a:latin typeface="Arial" panose="020B0604020202020204" pitchFamily="34" charset="0"/>
                <a:ea typeface="楷体_GB2312" pitchFamily="49" charset="-122"/>
              </a:rPr>
              <a:t>1.4 </a:t>
            </a:r>
            <a:r>
              <a:rPr lang="zh-CN" altLang="en-US" sz="2800" dirty="0" smtClean="0">
                <a:latin typeface="Arial" panose="020B0604020202020204" pitchFamily="34" charset="0"/>
                <a:ea typeface="楷体_GB2312" pitchFamily="49" charset="-122"/>
              </a:rPr>
              <a:t>技术趋势</a:t>
            </a:r>
            <a:endParaRPr lang="en-US" altLang="zh-CN" sz="2800" dirty="0" smtClean="0">
              <a:latin typeface="Arial" panose="020B0604020202020204" pitchFamily="34" charset="0"/>
              <a:ea typeface="楷体_GB2312" pitchFamily="49" charset="-122"/>
            </a:endParaRPr>
          </a:p>
          <a:p>
            <a:pPr eaLnBrk="1" fontAlgn="base" hangingPunct="1">
              <a:spcBef>
                <a:spcPct val="10000"/>
              </a:spcBef>
              <a:spcAft>
                <a:spcPct val="0"/>
              </a:spcAft>
            </a:pPr>
            <a:r>
              <a:rPr lang="en-US" altLang="zh-CN" sz="2800" dirty="0" smtClean="0">
                <a:latin typeface="Arial" panose="020B0604020202020204" pitchFamily="34" charset="0"/>
                <a:ea typeface="楷体_GB2312" pitchFamily="49" charset="-122"/>
              </a:rPr>
              <a:t>1.5 IC</a:t>
            </a:r>
            <a:r>
              <a:rPr lang="zh-CN" altLang="en-US" sz="2800" dirty="0" smtClean="0">
                <a:latin typeface="Arial" panose="020B0604020202020204" pitchFamily="34" charset="0"/>
                <a:ea typeface="楷体_GB2312" pitchFamily="49" charset="-122"/>
              </a:rPr>
              <a:t>功率和能耗</a:t>
            </a:r>
            <a:endParaRPr lang="zh-CN" altLang="en-US" sz="2800" dirty="0">
              <a:latin typeface="Arial" panose="020B0604020202020204" pitchFamily="34" charset="0"/>
              <a:ea typeface="楷体_GB2312" pitchFamily="49" charset="-122"/>
            </a:endParaRPr>
          </a:p>
          <a:p>
            <a:pPr eaLnBrk="1" fontAlgn="base" hangingPunct="1">
              <a:spcBef>
                <a:spcPct val="10000"/>
              </a:spcBef>
              <a:spcAft>
                <a:spcPct val="0"/>
              </a:spcAft>
            </a:pPr>
            <a:r>
              <a:rPr lang="en-US" altLang="zh-CN" sz="2800" dirty="0" smtClean="0">
                <a:latin typeface="Arial" panose="020B0604020202020204" pitchFamily="34" charset="0"/>
                <a:ea typeface="楷体_GB2312" pitchFamily="49" charset="-122"/>
              </a:rPr>
              <a:t>1.6 </a:t>
            </a:r>
            <a:r>
              <a:rPr lang="zh-CN" altLang="en-US" sz="2800" dirty="0" smtClean="0">
                <a:latin typeface="Arial" panose="020B0604020202020204" pitchFamily="34" charset="0"/>
                <a:ea typeface="楷体_GB2312" pitchFamily="49" charset="-122"/>
              </a:rPr>
              <a:t>可信任度</a:t>
            </a:r>
            <a:endParaRPr lang="en-US" altLang="zh-CN" sz="2800" dirty="0" smtClean="0">
              <a:latin typeface="Arial" panose="020B0604020202020204" pitchFamily="34" charset="0"/>
              <a:ea typeface="楷体_GB2312" pitchFamily="49" charset="-122"/>
            </a:endParaRPr>
          </a:p>
          <a:p>
            <a:pPr eaLnBrk="1" fontAlgn="base" hangingPunct="1">
              <a:spcBef>
                <a:spcPct val="10000"/>
              </a:spcBef>
              <a:spcAft>
                <a:spcPct val="0"/>
              </a:spcAft>
            </a:pPr>
            <a:r>
              <a:rPr lang="en-US" altLang="zh-CN" sz="2800" dirty="0" smtClean="0">
                <a:latin typeface="Arial" panose="020B0604020202020204" pitchFamily="34" charset="0"/>
                <a:ea typeface="楷体_GB2312" pitchFamily="49" charset="-122"/>
              </a:rPr>
              <a:t>1.7 </a:t>
            </a:r>
            <a:r>
              <a:rPr lang="zh-CN" altLang="en-US" sz="2800" dirty="0" smtClean="0">
                <a:latin typeface="Arial" panose="020B0604020202020204" pitchFamily="34" charset="0"/>
                <a:ea typeface="楷体_GB2312" pitchFamily="49" charset="-122"/>
              </a:rPr>
              <a:t>性能测量、汇总</a:t>
            </a:r>
            <a:endParaRPr lang="en-US" altLang="zh-CN" sz="2800" dirty="0" smtClean="0">
              <a:latin typeface="Arial" panose="020B0604020202020204" pitchFamily="34" charset="0"/>
              <a:ea typeface="楷体_GB2312" pitchFamily="49" charset="-122"/>
            </a:endParaRPr>
          </a:p>
          <a:p>
            <a:pPr eaLnBrk="1" fontAlgn="base" hangingPunct="1">
              <a:spcBef>
                <a:spcPct val="10000"/>
              </a:spcBef>
              <a:spcAft>
                <a:spcPct val="0"/>
              </a:spcAft>
            </a:pPr>
            <a:r>
              <a:rPr lang="en-US" altLang="zh-CN" sz="2800" dirty="0" smtClean="0">
                <a:latin typeface="Arial" panose="020B0604020202020204" pitchFamily="34" charset="0"/>
                <a:ea typeface="楷体_GB2312" pitchFamily="49" charset="-122"/>
              </a:rPr>
              <a:t>1.8 </a:t>
            </a:r>
            <a:r>
              <a:rPr lang="zh-CN" altLang="en-US" sz="2800" dirty="0" smtClean="0">
                <a:latin typeface="Arial" panose="020B0604020202020204" pitchFamily="34" charset="0"/>
                <a:ea typeface="楷体_GB2312" pitchFamily="49" charset="-122"/>
              </a:rPr>
              <a:t>计算机设计的量化原理</a:t>
            </a:r>
            <a:endParaRPr lang="en-US" altLang="zh-CN" sz="2800" dirty="0" smtClean="0">
              <a:latin typeface="Arial" panose="020B0604020202020204" pitchFamily="34" charset="0"/>
              <a:ea typeface="楷体_GB2312" pitchFamily="49" charset="-122"/>
            </a:endParaRPr>
          </a:p>
          <a:p>
            <a:pPr eaLnBrk="1" fontAlgn="base" hangingPunct="1">
              <a:spcBef>
                <a:spcPct val="10000"/>
              </a:spcBef>
              <a:spcAft>
                <a:spcPct val="0"/>
              </a:spcAft>
            </a:pPr>
            <a:endParaRPr lang="zh-CN" altLang="en-US" sz="2800" dirty="0">
              <a:latin typeface="Arial" panose="020B0604020202020204" pitchFamily="34" charset="0"/>
              <a:ea typeface="楷体_GB2312" pitchFamily="49" charset="-122"/>
            </a:endParaRPr>
          </a:p>
        </p:txBody>
      </p:sp>
    </p:spTree>
    <p:extLst>
      <p:ext uri="{BB962C8B-B14F-4D97-AF65-F5344CB8AC3E}">
        <p14:creationId xmlns:p14="http://schemas.microsoft.com/office/powerpoint/2010/main" val="28109944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带宽和延迟</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245660" y="1323833"/>
            <a:ext cx="8434316" cy="5016758"/>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带宽</a:t>
            </a:r>
            <a:r>
              <a:rPr lang="en-US" altLang="zh-CN" sz="2800" dirty="0" smtClean="0"/>
              <a:t>/</a:t>
            </a:r>
            <a:r>
              <a:rPr lang="zh-CN" altLang="en-US" sz="2800" dirty="0" smtClean="0"/>
              <a:t>吞度量</a:t>
            </a:r>
            <a:endParaRPr lang="en-US" altLang="zh-CN" sz="2800" dirty="0" smtClean="0"/>
          </a:p>
          <a:p>
            <a:pPr marL="800100" lvl="1" indent="-342900">
              <a:buFont typeface="Arial" panose="020B0604020202020204" pitchFamily="34" charset="0"/>
              <a:buChar char="•"/>
            </a:pPr>
            <a:r>
              <a:rPr lang="zh-CN" altLang="en-US" sz="2400" dirty="0" smtClean="0"/>
              <a:t>给定时间内完成得工作，比如指令、</a:t>
            </a:r>
            <a:r>
              <a:rPr lang="en-US" altLang="zh-CN" sz="2400" dirty="0" smtClean="0"/>
              <a:t>I/O</a:t>
            </a:r>
            <a:r>
              <a:rPr lang="zh-CN" altLang="en-US" sz="2400" dirty="0" smtClean="0"/>
              <a:t>读写</a:t>
            </a:r>
            <a:endParaRPr lang="en-US" altLang="zh-CN" sz="2400" dirty="0" smtClean="0"/>
          </a:p>
          <a:p>
            <a:pPr marL="800100" lvl="1" indent="-342900">
              <a:buFont typeface="Arial" panose="020B0604020202020204" pitchFamily="34" charset="0"/>
              <a:buChar char="•"/>
            </a:pPr>
            <a:r>
              <a:rPr lang="zh-CN" altLang="en-US" sz="2400" dirty="0" smtClean="0"/>
              <a:t>处理机提升了</a:t>
            </a:r>
            <a:r>
              <a:rPr lang="en-US" altLang="zh-CN" sz="2400" dirty="0" smtClean="0"/>
              <a:t>10000-25000</a:t>
            </a:r>
            <a:r>
              <a:rPr lang="zh-CN" altLang="en-US" sz="2400" dirty="0" smtClean="0"/>
              <a:t>倍</a:t>
            </a:r>
            <a:endParaRPr lang="en-US" altLang="zh-CN" sz="2400" dirty="0" smtClean="0"/>
          </a:p>
          <a:p>
            <a:pPr marL="800100" lvl="1" indent="-342900">
              <a:buFont typeface="Arial" panose="020B0604020202020204" pitchFamily="34" charset="0"/>
              <a:buChar char="•"/>
            </a:pPr>
            <a:r>
              <a:rPr lang="zh-CN" altLang="en-US" sz="2400" dirty="0" smtClean="0"/>
              <a:t>内存和硬盘提升了</a:t>
            </a:r>
            <a:r>
              <a:rPr lang="en-US" altLang="zh-CN" sz="2400" dirty="0" smtClean="0"/>
              <a:t>300-1200</a:t>
            </a:r>
            <a:r>
              <a:rPr lang="zh-CN" altLang="en-US" sz="2400" dirty="0" smtClean="0"/>
              <a:t>倍</a:t>
            </a:r>
            <a:endParaRPr lang="en-US" altLang="zh-CN" sz="2400" dirty="0" smtClean="0"/>
          </a:p>
          <a:p>
            <a:pPr marL="342900" indent="-342900">
              <a:buFont typeface="Arial" panose="020B0604020202020204" pitchFamily="34" charset="0"/>
              <a:buChar char="•"/>
            </a:pPr>
            <a:endParaRPr lang="en-US" altLang="zh-CN" sz="2400" dirty="0"/>
          </a:p>
          <a:p>
            <a:pPr marL="342900" indent="-342900">
              <a:buFont typeface="Arial" panose="020B0604020202020204" pitchFamily="34" charset="0"/>
              <a:buChar char="•"/>
            </a:pPr>
            <a:endParaRPr lang="en-US" altLang="zh-CN" sz="2400" dirty="0" smtClean="0"/>
          </a:p>
          <a:p>
            <a:pPr marL="342900" indent="-342900">
              <a:buFont typeface="Arial" panose="020B0604020202020204" pitchFamily="34" charset="0"/>
              <a:buChar char="•"/>
            </a:pPr>
            <a:endParaRPr lang="en-US" altLang="zh-CN" sz="2400" dirty="0" smtClean="0"/>
          </a:p>
          <a:p>
            <a:pPr marL="457200" indent="-457200">
              <a:buFont typeface="Wingdings" panose="05000000000000000000" pitchFamily="2" charset="2"/>
              <a:buChar char="l"/>
            </a:pPr>
            <a:r>
              <a:rPr lang="zh-CN" altLang="en-US" sz="2800" dirty="0" smtClean="0"/>
              <a:t>延迟</a:t>
            </a:r>
            <a:r>
              <a:rPr lang="en-US" altLang="zh-CN" sz="2800" dirty="0" smtClean="0">
                <a:latin typeface="宋体" panose="02010600030101010101" pitchFamily="2" charset="-122"/>
                <a:ea typeface="宋体" panose="02010600030101010101" pitchFamily="2" charset="-122"/>
              </a:rPr>
              <a:t>(Latency)/</a:t>
            </a:r>
            <a:r>
              <a:rPr lang="zh-CN" altLang="en-US" sz="2800" dirty="0" smtClean="0">
                <a:latin typeface="宋体" panose="02010600030101010101" pitchFamily="2" charset="-122"/>
                <a:ea typeface="宋体" panose="02010600030101010101" pitchFamily="2" charset="-122"/>
              </a:rPr>
              <a:t>响应时间</a:t>
            </a:r>
            <a:endParaRPr lang="en-US" altLang="zh-CN" sz="2800" dirty="0" smtClean="0">
              <a:latin typeface="宋体" panose="02010600030101010101" pitchFamily="2" charset="-122"/>
              <a:ea typeface="宋体" panose="02010600030101010101" pitchFamily="2" charset="-122"/>
            </a:endParaRPr>
          </a:p>
          <a:p>
            <a:pPr marL="800100" lvl="1" indent="-342900">
              <a:buFont typeface="Arial" panose="020B0604020202020204" pitchFamily="34" charset="0"/>
              <a:buChar char="•"/>
            </a:pPr>
            <a:r>
              <a:rPr lang="zh-CN" altLang="en-US" sz="2400" dirty="0" smtClean="0">
                <a:latin typeface="宋体" panose="02010600030101010101" pitchFamily="2" charset="-122"/>
                <a:ea typeface="宋体" panose="02010600030101010101" pitchFamily="2" charset="-122"/>
              </a:rPr>
              <a:t>时间开始到完成所花费的时间</a:t>
            </a:r>
            <a:endParaRPr lang="en-US" altLang="zh-CN" sz="2400" dirty="0" smtClean="0">
              <a:latin typeface="宋体" panose="02010600030101010101" pitchFamily="2" charset="-122"/>
              <a:ea typeface="宋体" panose="02010600030101010101" pitchFamily="2" charset="-122"/>
            </a:endParaRPr>
          </a:p>
          <a:p>
            <a:pPr marL="800100" lvl="1" indent="-342900">
              <a:buFont typeface="Arial" panose="020B0604020202020204" pitchFamily="34" charset="0"/>
              <a:buChar char="•"/>
            </a:pPr>
            <a:r>
              <a:rPr lang="zh-CN" altLang="en-US" sz="2400" dirty="0" smtClean="0"/>
              <a:t>处理机延迟提高了</a:t>
            </a:r>
            <a:r>
              <a:rPr lang="en-US" altLang="zh-CN" sz="2400" dirty="0" smtClean="0"/>
              <a:t>30-80</a:t>
            </a:r>
            <a:r>
              <a:rPr lang="zh-CN" altLang="en-US" sz="2400" dirty="0" smtClean="0"/>
              <a:t>倍</a:t>
            </a:r>
            <a:endParaRPr lang="en-US" altLang="zh-CN" sz="2400" dirty="0" smtClean="0"/>
          </a:p>
          <a:p>
            <a:pPr marL="800100" lvl="1" indent="-342900">
              <a:buFont typeface="Arial" panose="020B0604020202020204" pitchFamily="34" charset="0"/>
              <a:buChar char="•"/>
            </a:pPr>
            <a:r>
              <a:rPr lang="zh-CN" altLang="en-US" sz="2400" dirty="0" smtClean="0"/>
              <a:t>内存和硬盘延迟提升了</a:t>
            </a:r>
            <a:r>
              <a:rPr lang="en-US" altLang="zh-CN" sz="2400" dirty="0" smtClean="0"/>
              <a:t>6-8</a:t>
            </a:r>
            <a:r>
              <a:rPr lang="zh-CN" altLang="en-US" sz="2400" dirty="0" smtClean="0"/>
              <a:t>倍</a:t>
            </a:r>
            <a:endParaRPr lang="en-US" altLang="zh-CN" sz="2400" dirty="0" smtClean="0"/>
          </a:p>
          <a:p>
            <a:pPr marL="800100" lvl="1" indent="-342900">
              <a:buFont typeface="Arial" panose="020B0604020202020204" pitchFamily="34" charset="0"/>
              <a:buChar char="•"/>
            </a:pPr>
            <a:endParaRPr lang="en-US" altLang="zh-CN" sz="2400" dirty="0"/>
          </a:p>
          <a:p>
            <a:pPr marL="800100" lvl="1" indent="-342900">
              <a:buFont typeface="Arial" panose="020B0604020202020204" pitchFamily="34" charset="0"/>
              <a:buChar char="•"/>
            </a:pPr>
            <a:endParaRPr lang="zh-CN" altLang="en-US" sz="2400" dirty="0"/>
          </a:p>
        </p:txBody>
      </p:sp>
    </p:spTree>
    <p:extLst>
      <p:ext uri="{BB962C8B-B14F-4D97-AF65-F5344CB8AC3E}">
        <p14:creationId xmlns:p14="http://schemas.microsoft.com/office/powerpoint/2010/main" val="29042104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性能发展里程碑</a:t>
            </a:r>
            <a:endParaRPr lang="zh-CN" altLang="en-US" sz="4000" b="1" kern="0" dirty="0">
              <a:solidFill>
                <a:srgbClr val="800000"/>
              </a:solidFill>
              <a:latin typeface="Arial" panose="020B0604020202020204" pitchFamily="34" charset="0"/>
              <a:ea typeface="黑体" panose="02010609060101010101" pitchFamily="49" charset="-122"/>
            </a:endParaRPr>
          </a:p>
        </p:txBody>
      </p:sp>
      <p:pic>
        <p:nvPicPr>
          <p:cNvPr id="4" name="图片 3"/>
          <p:cNvPicPr>
            <a:picLocks noChangeAspect="1"/>
          </p:cNvPicPr>
          <p:nvPr/>
        </p:nvPicPr>
        <p:blipFill>
          <a:blip r:embed="rId2"/>
          <a:stretch>
            <a:fillRect/>
          </a:stretch>
        </p:blipFill>
        <p:spPr>
          <a:xfrm>
            <a:off x="0" y="915661"/>
            <a:ext cx="9144000" cy="3623192"/>
          </a:xfrm>
          <a:prstGeom prst="rect">
            <a:avLst/>
          </a:prstGeom>
        </p:spPr>
      </p:pic>
      <p:pic>
        <p:nvPicPr>
          <p:cNvPr id="6" name="图片 5"/>
          <p:cNvPicPr>
            <a:picLocks noChangeAspect="1"/>
          </p:cNvPicPr>
          <p:nvPr/>
        </p:nvPicPr>
        <p:blipFill>
          <a:blip r:embed="rId3"/>
          <a:stretch>
            <a:fillRect/>
          </a:stretch>
        </p:blipFill>
        <p:spPr>
          <a:xfrm>
            <a:off x="0" y="4614908"/>
            <a:ext cx="9144000" cy="2243091"/>
          </a:xfrm>
          <a:prstGeom prst="rect">
            <a:avLst/>
          </a:prstGeom>
        </p:spPr>
      </p:pic>
    </p:spTree>
    <p:extLst>
      <p:ext uri="{BB962C8B-B14F-4D97-AF65-F5344CB8AC3E}">
        <p14:creationId xmlns:p14="http://schemas.microsoft.com/office/powerpoint/2010/main" val="316186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性能发展里程碑</a:t>
            </a:r>
            <a:endParaRPr lang="zh-CN" altLang="en-US" sz="4000" b="1" kern="0" dirty="0">
              <a:solidFill>
                <a:srgbClr val="800000"/>
              </a:solidFill>
              <a:latin typeface="Arial" panose="020B0604020202020204" pitchFamily="34" charset="0"/>
              <a:ea typeface="黑体" panose="02010609060101010101" pitchFamily="49" charset="-122"/>
            </a:endParaRPr>
          </a:p>
        </p:txBody>
      </p:sp>
      <p:pic>
        <p:nvPicPr>
          <p:cNvPr id="2" name="图片 1"/>
          <p:cNvPicPr>
            <a:picLocks noChangeAspect="1"/>
          </p:cNvPicPr>
          <p:nvPr/>
        </p:nvPicPr>
        <p:blipFill>
          <a:blip r:embed="rId2"/>
          <a:stretch>
            <a:fillRect/>
          </a:stretch>
        </p:blipFill>
        <p:spPr>
          <a:xfrm>
            <a:off x="0" y="1022172"/>
            <a:ext cx="9144000" cy="4376927"/>
          </a:xfrm>
          <a:prstGeom prst="rect">
            <a:avLst/>
          </a:prstGeom>
        </p:spPr>
      </p:pic>
      <p:sp>
        <p:nvSpPr>
          <p:cNvPr id="4" name="文本框 3"/>
          <p:cNvSpPr txBox="1"/>
          <p:nvPr/>
        </p:nvSpPr>
        <p:spPr>
          <a:xfrm>
            <a:off x="109182" y="5773004"/>
            <a:ext cx="8693624" cy="830997"/>
          </a:xfrm>
          <a:prstGeom prst="rect">
            <a:avLst/>
          </a:prstGeom>
          <a:noFill/>
        </p:spPr>
        <p:txBody>
          <a:bodyPr wrap="square" rtlCol="0">
            <a:spAutoFit/>
          </a:bodyPr>
          <a:lstStyle/>
          <a:p>
            <a:r>
              <a:rPr lang="zh-CN" altLang="en-US" sz="2400" dirty="0" smtClean="0"/>
              <a:t>因特网从</a:t>
            </a:r>
            <a:r>
              <a:rPr lang="en-US" altLang="zh-CN" sz="2400" dirty="0" smtClean="0"/>
              <a:t>100Mb/</a:t>
            </a:r>
            <a:r>
              <a:rPr lang="zh-CN" altLang="en-US" sz="2400" dirty="0" smtClean="0"/>
              <a:t>秒发展到</a:t>
            </a:r>
            <a:r>
              <a:rPr lang="en-US" altLang="zh-CN" sz="2400" dirty="0" smtClean="0"/>
              <a:t>100Gb/</a:t>
            </a:r>
            <a:r>
              <a:rPr lang="zh-CN" altLang="en-US" sz="2400" dirty="0" smtClean="0"/>
              <a:t>秒</a:t>
            </a:r>
            <a:endParaRPr lang="en-US" altLang="zh-CN" sz="2400" dirty="0" smtClean="0"/>
          </a:p>
          <a:p>
            <a:r>
              <a:rPr lang="zh-CN" altLang="en-US" sz="2400" dirty="0" smtClean="0"/>
              <a:t>硬盘转速从</a:t>
            </a:r>
            <a:r>
              <a:rPr lang="en-US" altLang="zh-CN" sz="2400" dirty="0" smtClean="0"/>
              <a:t>3600</a:t>
            </a:r>
            <a:r>
              <a:rPr lang="zh-CN" altLang="en-US" sz="2400" dirty="0" smtClean="0"/>
              <a:t>转每秒</a:t>
            </a:r>
            <a:r>
              <a:rPr lang="en-US" altLang="zh-CN" sz="2400" dirty="0" smtClean="0"/>
              <a:t>RMP</a:t>
            </a:r>
            <a:r>
              <a:rPr lang="zh-CN" altLang="en-US" sz="2400" dirty="0" smtClean="0"/>
              <a:t>发展到</a:t>
            </a:r>
            <a:r>
              <a:rPr lang="en-US" altLang="zh-CN" sz="2400" dirty="0" smtClean="0"/>
              <a:t>15000RPM</a:t>
            </a:r>
            <a:endParaRPr lang="zh-CN" altLang="en-US" sz="2400" dirty="0"/>
          </a:p>
        </p:txBody>
      </p:sp>
    </p:spTree>
    <p:extLst>
      <p:ext uri="{BB962C8B-B14F-4D97-AF65-F5344CB8AC3E}">
        <p14:creationId xmlns:p14="http://schemas.microsoft.com/office/powerpoint/2010/main" val="39384209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带宽与延迟</a:t>
            </a:r>
            <a:endParaRPr lang="zh-CN" altLang="en-US" sz="4000" b="1" kern="0" dirty="0">
              <a:solidFill>
                <a:srgbClr val="800000"/>
              </a:solidFill>
              <a:latin typeface="Arial" panose="020B0604020202020204" pitchFamily="34" charset="0"/>
              <a:ea typeface="黑体" panose="02010609060101010101" pitchFamily="49" charset="-122"/>
            </a:endParaRPr>
          </a:p>
        </p:txBody>
      </p:sp>
      <p:pic>
        <p:nvPicPr>
          <p:cNvPr id="2" name="图片 1"/>
          <p:cNvPicPr>
            <a:picLocks noChangeAspect="1"/>
          </p:cNvPicPr>
          <p:nvPr/>
        </p:nvPicPr>
        <p:blipFill>
          <a:blip r:embed="rId2"/>
          <a:stretch>
            <a:fillRect/>
          </a:stretch>
        </p:blipFill>
        <p:spPr>
          <a:xfrm>
            <a:off x="1731983" y="1043802"/>
            <a:ext cx="5746989" cy="4967952"/>
          </a:xfrm>
          <a:prstGeom prst="rect">
            <a:avLst/>
          </a:prstGeom>
        </p:spPr>
      </p:pic>
      <p:sp>
        <p:nvSpPr>
          <p:cNvPr id="4" name="文本框 3"/>
          <p:cNvSpPr txBox="1"/>
          <p:nvPr/>
        </p:nvSpPr>
        <p:spPr>
          <a:xfrm>
            <a:off x="1542197" y="6237027"/>
            <a:ext cx="6578221" cy="461665"/>
          </a:xfrm>
          <a:prstGeom prst="rect">
            <a:avLst/>
          </a:prstGeom>
          <a:noFill/>
        </p:spPr>
        <p:txBody>
          <a:bodyPr wrap="square" rtlCol="0">
            <a:spAutoFit/>
          </a:bodyPr>
          <a:lstStyle/>
          <a:p>
            <a:r>
              <a:rPr lang="zh-CN" altLang="en-US" dirty="0" smtClean="0"/>
              <a:t>                            </a:t>
            </a:r>
            <a:r>
              <a:rPr lang="zh-CN" altLang="en-US" sz="2400" dirty="0" smtClean="0"/>
              <a:t>带宽与延迟</a:t>
            </a:r>
            <a:r>
              <a:rPr lang="en-US" altLang="zh-CN" sz="2400" dirty="0" smtClean="0"/>
              <a:t>log-log</a:t>
            </a:r>
            <a:r>
              <a:rPr lang="zh-CN" altLang="en-US" sz="2400" dirty="0" smtClean="0"/>
              <a:t>比较图</a:t>
            </a:r>
            <a:endParaRPr lang="zh-CN" altLang="en-US" sz="2400" dirty="0"/>
          </a:p>
        </p:txBody>
      </p:sp>
    </p:spTree>
    <p:extLst>
      <p:ext uri="{BB962C8B-B14F-4D97-AF65-F5344CB8AC3E}">
        <p14:creationId xmlns:p14="http://schemas.microsoft.com/office/powerpoint/2010/main" val="19812051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晶体管与连线</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109183" y="1473959"/>
            <a:ext cx="8775511" cy="4216539"/>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特征尺寸</a:t>
            </a:r>
            <a:endParaRPr lang="en-US" altLang="zh-CN" sz="2800" dirty="0" smtClean="0"/>
          </a:p>
          <a:p>
            <a:pPr marL="742950" lvl="1" indent="-285750">
              <a:buFont typeface="Wingdings" panose="05000000000000000000" pitchFamily="2" charset="2"/>
              <a:buChar char="l"/>
            </a:pPr>
            <a:r>
              <a:rPr lang="zh-CN" altLang="en-US" sz="2400" dirty="0" smtClean="0"/>
              <a:t>晶体管或者连线在</a:t>
            </a:r>
            <a:r>
              <a:rPr lang="en-US" altLang="zh-CN" sz="2400" dirty="0" smtClean="0"/>
              <a:t>X</a:t>
            </a:r>
            <a:r>
              <a:rPr lang="zh-CN" altLang="en-US" sz="2400" dirty="0" smtClean="0"/>
              <a:t>轴</a:t>
            </a:r>
            <a:r>
              <a:rPr lang="en-US" altLang="zh-CN" sz="2400" dirty="0" smtClean="0"/>
              <a:t>Y</a:t>
            </a:r>
            <a:r>
              <a:rPr lang="zh-CN" altLang="en-US" sz="2400" dirty="0" smtClean="0"/>
              <a:t>轴方向上的最小尺寸</a:t>
            </a:r>
            <a:endParaRPr lang="en-US" altLang="zh-CN" sz="2400" dirty="0" smtClean="0"/>
          </a:p>
          <a:p>
            <a:pPr marL="742950" lvl="1" indent="-285750">
              <a:buFont typeface="Wingdings" panose="05000000000000000000" pitchFamily="2" charset="2"/>
              <a:buChar char="l"/>
            </a:pPr>
            <a:endParaRPr lang="en-US" altLang="zh-CN" sz="2400" dirty="0" smtClean="0"/>
          </a:p>
          <a:p>
            <a:pPr marL="742950" lvl="1" indent="-285750">
              <a:buFont typeface="Wingdings" panose="05000000000000000000" pitchFamily="2" charset="2"/>
              <a:buChar char="l"/>
            </a:pPr>
            <a:r>
              <a:rPr lang="zh-CN" altLang="en-US" sz="2400" dirty="0" smtClean="0"/>
              <a:t>由</a:t>
            </a:r>
            <a:r>
              <a:rPr lang="en-US" altLang="zh-CN" sz="2400" dirty="0" smtClean="0"/>
              <a:t>10</a:t>
            </a:r>
            <a:r>
              <a:rPr lang="zh-CN" altLang="en-US" sz="2400" dirty="0" smtClean="0"/>
              <a:t>微米</a:t>
            </a:r>
            <a:r>
              <a:rPr lang="en-US" altLang="zh-CN" sz="2400" dirty="0" smtClean="0">
                <a:latin typeface="宋体" panose="02010600030101010101" pitchFamily="2" charset="-122"/>
                <a:ea typeface="宋体" panose="02010600030101010101" pitchFamily="2" charset="-122"/>
              </a:rPr>
              <a:t>(1971</a:t>
            </a:r>
            <a:r>
              <a:rPr lang="zh-CN" altLang="en-US" sz="2400" dirty="0" smtClean="0">
                <a:latin typeface="宋体" panose="02010600030101010101" pitchFamily="2" charset="-122"/>
                <a:ea typeface="宋体" panose="02010600030101010101" pitchFamily="2" charset="-122"/>
              </a:rPr>
              <a:t>年</a:t>
            </a:r>
            <a:r>
              <a:rPr lang="en-US" altLang="zh-CN" sz="2400" dirty="0" smtClean="0">
                <a:latin typeface="宋体" panose="02010600030101010101" pitchFamily="2" charset="-122"/>
                <a:ea typeface="宋体" panose="02010600030101010101" pitchFamily="2" charset="-122"/>
              </a:rPr>
              <a:t>)</a:t>
            </a:r>
            <a:r>
              <a:rPr lang="zh-CN" altLang="en-US" sz="2400" dirty="0" smtClean="0"/>
              <a:t>减少到</a:t>
            </a:r>
            <a:r>
              <a:rPr lang="en-US" altLang="zh-CN" sz="2400" dirty="0" smtClean="0"/>
              <a:t>32</a:t>
            </a:r>
            <a:r>
              <a:rPr lang="zh-CN" altLang="en-US" sz="2400" dirty="0" smtClean="0"/>
              <a:t>纳米</a:t>
            </a:r>
            <a:r>
              <a:rPr lang="en-US" altLang="zh-CN" sz="2400" dirty="0" smtClean="0">
                <a:latin typeface="宋体" panose="02010600030101010101" pitchFamily="2" charset="-122"/>
                <a:ea typeface="宋体" panose="02010600030101010101" pitchFamily="2" charset="-122"/>
              </a:rPr>
              <a:t>(2011</a:t>
            </a:r>
            <a:r>
              <a:rPr lang="zh-CN" altLang="en-US" sz="2400" dirty="0" smtClean="0">
                <a:latin typeface="宋体" panose="02010600030101010101" pitchFamily="2" charset="-122"/>
                <a:ea typeface="宋体" panose="02010600030101010101" pitchFamily="2" charset="-122"/>
              </a:rPr>
              <a:t>年</a:t>
            </a:r>
            <a:r>
              <a:rPr lang="en-US" altLang="zh-CN" sz="2400" dirty="0" smtClean="0">
                <a:latin typeface="宋体" panose="02010600030101010101" pitchFamily="2" charset="-122"/>
                <a:ea typeface="宋体" panose="02010600030101010101" pitchFamily="2" charset="-122"/>
              </a:rPr>
              <a:t>)</a:t>
            </a:r>
          </a:p>
          <a:p>
            <a:pPr marL="742950" lvl="1" indent="-285750">
              <a:buFont typeface="Wingdings" panose="05000000000000000000" pitchFamily="2" charset="2"/>
              <a:buChar char="l"/>
            </a:pPr>
            <a:endParaRPr lang="en-US" altLang="zh-CN" sz="2400" dirty="0" smtClean="0">
              <a:latin typeface="宋体" panose="02010600030101010101" pitchFamily="2" charset="-122"/>
              <a:ea typeface="宋体" panose="02010600030101010101" pitchFamily="2" charset="-122"/>
            </a:endParaRPr>
          </a:p>
          <a:p>
            <a:pPr marL="742950" lvl="1" indent="-285750">
              <a:buFont typeface="Wingdings" panose="05000000000000000000" pitchFamily="2" charset="2"/>
              <a:buChar char="l"/>
            </a:pPr>
            <a:r>
              <a:rPr lang="zh-CN" altLang="en-US" sz="2400" dirty="0" smtClean="0"/>
              <a:t>当特征尺寸下降时，晶体管性能线性提升，集成度以平方增加</a:t>
            </a:r>
            <a:endParaRPr lang="en-US" altLang="zh-CN" sz="2400" dirty="0" smtClean="0"/>
          </a:p>
          <a:p>
            <a:pPr marL="742950" lvl="1" indent="-285750">
              <a:buFont typeface="Wingdings" panose="05000000000000000000" pitchFamily="2" charset="2"/>
              <a:buChar char="l"/>
            </a:pPr>
            <a:endParaRPr lang="en-US" altLang="zh-CN" sz="2400" dirty="0" smtClean="0"/>
          </a:p>
          <a:p>
            <a:pPr marL="742950" lvl="1" indent="-285750">
              <a:buFont typeface="Wingdings" panose="05000000000000000000" pitchFamily="2" charset="2"/>
              <a:buChar char="l"/>
            </a:pPr>
            <a:r>
              <a:rPr lang="zh-CN" altLang="en-US" sz="2400" dirty="0"/>
              <a:t>连</a:t>
            </a:r>
            <a:r>
              <a:rPr lang="zh-CN" altLang="en-US" sz="2400" dirty="0" smtClean="0"/>
              <a:t>线延迟并不是随特征尺寸线性改善，连线的电容电容受连线几何形状、负载、制造工艺等因素影响。</a:t>
            </a:r>
            <a:endParaRPr lang="en-US" altLang="zh-CN" sz="2400" dirty="0" smtClean="0"/>
          </a:p>
          <a:p>
            <a:pPr marL="742950" lvl="1" indent="-285750">
              <a:buFont typeface="Wingdings" panose="05000000000000000000" pitchFamily="2" charset="2"/>
              <a:buChar char="l"/>
            </a:pPr>
            <a:endParaRPr lang="zh-CN" altLang="en-US" sz="2400" dirty="0"/>
          </a:p>
        </p:txBody>
      </p:sp>
    </p:spTree>
    <p:extLst>
      <p:ext uri="{BB962C8B-B14F-4D97-AF65-F5344CB8AC3E}">
        <p14:creationId xmlns:p14="http://schemas.microsoft.com/office/powerpoint/2010/main" val="1832564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功率与能耗</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0" y="1296538"/>
            <a:ext cx="9144000" cy="5139869"/>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功率是计算机设计人员面对的最大挑战：将功率引入芯片</a:t>
            </a:r>
            <a:r>
              <a:rPr lang="en-US" altLang="zh-CN" sz="2800" dirty="0" smtClean="0">
                <a:latin typeface="宋体" panose="02010600030101010101" pitchFamily="2" charset="-122"/>
                <a:ea typeface="宋体" panose="02010600030101010101" pitchFamily="2" charset="-122"/>
              </a:rPr>
              <a:t>(</a:t>
            </a:r>
            <a:r>
              <a:rPr lang="zh-CN" altLang="en-US" sz="2800" dirty="0" smtClean="0">
                <a:latin typeface="宋体" panose="02010600030101010101" pitchFamily="2" charset="-122"/>
                <a:ea typeface="宋体" panose="02010600030101010101" pitchFamily="2" charset="-122"/>
              </a:rPr>
              <a:t>通电</a:t>
            </a:r>
            <a:r>
              <a:rPr lang="en-US" altLang="zh-CN" sz="2800" dirty="0" smtClean="0">
                <a:latin typeface="宋体" panose="02010600030101010101" pitchFamily="2" charset="-122"/>
                <a:ea typeface="宋体" panose="02010600030101010101" pitchFamily="2" charset="-122"/>
              </a:rPr>
              <a:t>)</a:t>
            </a:r>
            <a:r>
              <a:rPr lang="zh-CN" altLang="en-US" sz="2800" dirty="0" smtClean="0">
                <a:latin typeface="宋体" panose="02010600030101010101" pitchFamily="2" charset="-122"/>
                <a:ea typeface="宋体" panose="02010600030101010101" pitchFamily="2" charset="-122"/>
              </a:rPr>
              <a:t>，将产生的热量散发出去</a:t>
            </a:r>
            <a:endParaRPr lang="en-US" altLang="zh-CN" sz="2800" dirty="0" smtClean="0">
              <a:latin typeface="宋体" panose="02010600030101010101" pitchFamily="2" charset="-122"/>
              <a:ea typeface="宋体" panose="02010600030101010101" pitchFamily="2" charset="-122"/>
            </a:endParaRPr>
          </a:p>
          <a:p>
            <a:endParaRPr lang="en-US" altLang="zh-CN" sz="2800" dirty="0" smtClean="0">
              <a:latin typeface="宋体" panose="02010600030101010101" pitchFamily="2" charset="-122"/>
              <a:ea typeface="宋体" panose="02010600030101010101" pitchFamily="2" charset="-122"/>
            </a:endParaRPr>
          </a:p>
          <a:p>
            <a:pPr marL="457200" indent="-457200">
              <a:buFont typeface="Wingdings" panose="05000000000000000000" pitchFamily="2" charset="2"/>
              <a:buChar char="l"/>
            </a:pPr>
            <a:r>
              <a:rPr lang="zh-CN" altLang="en-US" sz="2800" dirty="0" smtClean="0"/>
              <a:t>热设计功耗</a:t>
            </a:r>
            <a:r>
              <a:rPr lang="en-US" altLang="zh-CN" sz="2800" dirty="0" smtClean="0">
                <a:latin typeface="宋体" panose="02010600030101010101" pitchFamily="2" charset="-122"/>
                <a:ea typeface="宋体" panose="02010600030101010101" pitchFamily="2" charset="-122"/>
              </a:rPr>
              <a:t>(TDP)</a:t>
            </a:r>
            <a:endParaRPr lang="en-US" altLang="zh-CN" sz="2800" dirty="0" smtClean="0"/>
          </a:p>
          <a:p>
            <a:pPr marL="800100" lvl="1" indent="-342900">
              <a:buFont typeface="Wingdings" panose="05000000000000000000" pitchFamily="2" charset="2"/>
              <a:buChar char="l"/>
            </a:pPr>
            <a:r>
              <a:rPr lang="zh-CN" altLang="en-US" sz="2400" dirty="0" smtClean="0"/>
              <a:t>表示持续的功耗，低于峰值功率，高于平均功率。</a:t>
            </a:r>
            <a:endParaRPr lang="en-US" altLang="zh-CN" sz="2400" dirty="0" smtClean="0"/>
          </a:p>
          <a:p>
            <a:pPr marL="800100" lvl="1" indent="-342900">
              <a:buFont typeface="Wingdings" panose="05000000000000000000" pitchFamily="2" charset="2"/>
              <a:buChar char="l"/>
            </a:pPr>
            <a:r>
              <a:rPr lang="zh-CN" altLang="en-US" sz="2400" dirty="0" smtClean="0"/>
              <a:t>为了处理器正常工作，电源功率与冷却系统功率需要与热设计功耗匹配</a:t>
            </a:r>
            <a:endParaRPr lang="en-US" altLang="zh-CN" sz="2400" dirty="0" smtClean="0"/>
          </a:p>
          <a:p>
            <a:endParaRPr lang="en-US" altLang="zh-CN" sz="2400" dirty="0" smtClean="0"/>
          </a:p>
          <a:p>
            <a:pPr marL="457200" indent="-457200">
              <a:buFont typeface="Wingdings" panose="05000000000000000000" pitchFamily="2" charset="2"/>
              <a:buChar char="l"/>
            </a:pPr>
            <a:r>
              <a:rPr lang="zh-CN" altLang="en-US" sz="2800" dirty="0" smtClean="0"/>
              <a:t>可以通过动态调整时钟主频来限制功耗</a:t>
            </a:r>
            <a:endParaRPr lang="en-US" altLang="zh-CN" sz="2800" dirty="0" smtClean="0"/>
          </a:p>
          <a:p>
            <a:endParaRPr lang="en-US" altLang="zh-CN" sz="2800" dirty="0" smtClean="0"/>
          </a:p>
          <a:p>
            <a:pPr marL="457200" indent="-457200">
              <a:buFont typeface="Wingdings" panose="05000000000000000000" pitchFamily="2" charset="2"/>
              <a:buChar char="l"/>
            </a:pPr>
            <a:r>
              <a:rPr lang="zh-CN" altLang="en-US" sz="2800" dirty="0" smtClean="0"/>
              <a:t>一项工作能耗</a:t>
            </a:r>
            <a:r>
              <a:rPr lang="en-US" altLang="zh-CN" sz="2800" dirty="0" smtClean="0"/>
              <a:t>=</a:t>
            </a:r>
            <a:r>
              <a:rPr lang="zh-CN" altLang="en-US" sz="2800" dirty="0" smtClean="0"/>
              <a:t>执行该项工作平均功率</a:t>
            </a:r>
            <a:r>
              <a:rPr lang="en-US" altLang="zh-CN" sz="2800" dirty="0" smtClean="0">
                <a:latin typeface="宋体" panose="02010600030101010101" pitchFamily="2" charset="-122"/>
                <a:ea typeface="宋体" panose="02010600030101010101" pitchFamily="2" charset="-122"/>
              </a:rPr>
              <a:t>╳</a:t>
            </a:r>
            <a:r>
              <a:rPr lang="zh-CN" altLang="en-US" sz="2800" dirty="0" smtClean="0">
                <a:latin typeface="宋体" panose="02010600030101010101" pitchFamily="2" charset="-122"/>
                <a:ea typeface="宋体" panose="02010600030101010101" pitchFamily="2" charset="-122"/>
              </a:rPr>
              <a:t>执行时间</a:t>
            </a:r>
            <a:endParaRPr lang="en-US" altLang="zh-CN" sz="2800" dirty="0" smtClean="0">
              <a:latin typeface="宋体" panose="02010600030101010101" pitchFamily="2" charset="-122"/>
              <a:ea typeface="宋体" panose="02010600030101010101" pitchFamily="2" charset="-122"/>
            </a:endParaRPr>
          </a:p>
          <a:p>
            <a:r>
              <a:rPr lang="en-US" altLang="zh-CN" sz="2800" dirty="0">
                <a:latin typeface="宋体" panose="02010600030101010101" pitchFamily="2" charset="-122"/>
                <a:ea typeface="宋体" panose="02010600030101010101" pitchFamily="2" charset="-122"/>
              </a:rPr>
              <a:t> </a:t>
            </a:r>
            <a:r>
              <a:rPr lang="en-US" altLang="zh-CN" sz="2800" dirty="0" smtClean="0">
                <a:latin typeface="宋体" panose="02010600030101010101" pitchFamily="2" charset="-122"/>
                <a:ea typeface="宋体" panose="02010600030101010101" pitchFamily="2" charset="-122"/>
              </a:rPr>
              <a:t>   </a:t>
            </a:r>
            <a:r>
              <a:rPr lang="zh-CN" altLang="en-US" sz="2800" dirty="0" smtClean="0">
                <a:latin typeface="宋体" panose="02010600030101010101" pitchFamily="2" charset="-122"/>
                <a:ea typeface="宋体" panose="02010600030101010101" pitchFamily="2" charset="-122"/>
              </a:rPr>
              <a:t>能耗是一个更好的衡量指标</a:t>
            </a:r>
            <a:endParaRPr lang="zh-CN" altLang="en-US" sz="2800" dirty="0"/>
          </a:p>
        </p:txBody>
      </p:sp>
    </p:spTree>
    <p:extLst>
      <p:ext uri="{BB962C8B-B14F-4D97-AF65-F5344CB8AC3E}">
        <p14:creationId xmlns:p14="http://schemas.microsoft.com/office/powerpoint/2010/main" val="28698390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动态能耗与功率</a:t>
            </a:r>
            <a:endParaRPr lang="zh-CN" altLang="en-US" sz="4000" b="1" kern="0" dirty="0">
              <a:solidFill>
                <a:srgbClr val="800000"/>
              </a:solidFill>
              <a:latin typeface="Arial" panose="020B0604020202020204" pitchFamily="34" charset="0"/>
              <a:ea typeface="黑体" panose="02010609060101010101" pitchFamily="49" charset="-122"/>
            </a:endParaRPr>
          </a:p>
        </p:txBody>
      </p:sp>
      <mc:AlternateContent xmlns:mc="http://schemas.openxmlformats.org/markup-compatibility/2006" xmlns:a14="http://schemas.microsoft.com/office/drawing/2010/main">
        <mc:Choice Requires="a14">
          <p:sp>
            <p:nvSpPr>
              <p:cNvPr id="2" name="文本框 1"/>
              <p:cNvSpPr txBox="1"/>
              <p:nvPr/>
            </p:nvSpPr>
            <p:spPr>
              <a:xfrm>
                <a:off x="23030" y="1164134"/>
                <a:ext cx="9011788" cy="5686621"/>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单个晶体管的动态能耗</a:t>
                </a:r>
                <a:endParaRPr lang="en-US" altLang="zh-CN" sz="2800" dirty="0" smtClean="0"/>
              </a:p>
              <a:p>
                <a:pPr marL="800100" lvl="1" indent="-342900">
                  <a:buFont typeface="Wingdings" panose="05000000000000000000" pitchFamily="2" charset="2"/>
                  <a:buChar char="l"/>
                </a:pPr>
                <a:r>
                  <a:rPr lang="zh-CN" altLang="en-US" sz="2400" dirty="0" smtClean="0"/>
                  <a:t>晶体管状态转换</a:t>
                </a:r>
                <a:r>
                  <a:rPr lang="en-US" altLang="zh-CN" sz="2400" dirty="0" smtClean="0">
                    <a:latin typeface="宋体" panose="02010600030101010101" pitchFamily="2" charset="-122"/>
                    <a:ea typeface="宋体" panose="02010600030101010101" pitchFamily="2" charset="-122"/>
                  </a:rPr>
                  <a:t>(1-&gt;0</a:t>
                </a:r>
                <a:r>
                  <a:rPr lang="zh-CN" altLang="en-US" sz="2400" dirty="0" smtClean="0">
                    <a:latin typeface="宋体" panose="02010600030101010101" pitchFamily="2" charset="-122"/>
                    <a:ea typeface="宋体" panose="02010600030101010101" pitchFamily="2" charset="-122"/>
                  </a:rPr>
                  <a:t>或者</a:t>
                </a:r>
                <a:r>
                  <a:rPr lang="en-US" altLang="zh-CN" sz="2400" dirty="0" smtClean="0">
                    <a:latin typeface="宋体" panose="02010600030101010101" pitchFamily="2" charset="-122"/>
                    <a:ea typeface="宋体" panose="02010600030101010101" pitchFamily="2" charset="-122"/>
                  </a:rPr>
                  <a:t>0-&gt;1)</a:t>
                </a:r>
                <a:r>
                  <a:rPr lang="zh-CN" altLang="en-US" sz="2400" dirty="0" smtClean="0"/>
                  <a:t>所需要的能耗</a:t>
                </a:r>
                <a:endParaRPr lang="en-US" altLang="zh-CN" sz="2400" dirty="0" smtClean="0"/>
              </a:p>
              <a:p>
                <a:pPr marL="800100" lvl="1" indent="-342900">
                  <a:buFont typeface="Wingdings" panose="05000000000000000000" pitchFamily="2" charset="2"/>
                  <a:buChar char="l"/>
                </a:pPr>
                <a:endParaRPr lang="en-US" altLang="zh-CN" sz="2400" dirty="0"/>
              </a:p>
              <a:p>
                <a:pPr lvl="1"/>
                <a14:m>
                  <m:oMathPara xmlns:m="http://schemas.openxmlformats.org/officeDocument/2006/math">
                    <m:oMathParaPr>
                      <m:jc m:val="centerGroup"/>
                    </m:oMathParaPr>
                    <m:oMath xmlns:m="http://schemas.openxmlformats.org/officeDocument/2006/math">
                      <m:sSub>
                        <m:sSubPr>
                          <m:ctrlPr>
                            <a:rPr lang="en-US" altLang="zh-CN" sz="2800" b="0" i="1" dirty="0" smtClean="0">
                              <a:latin typeface="Cambria Math" panose="02040503050406030204" pitchFamily="18" charset="0"/>
                            </a:rPr>
                          </m:ctrlPr>
                        </m:sSubPr>
                        <m:e>
                          <m:r>
                            <a:rPr lang="en-US" altLang="zh-CN" sz="2800" b="0" i="0" dirty="0" smtClean="0">
                              <a:latin typeface="Cambria Math" panose="02040503050406030204" pitchFamily="18" charset="0"/>
                            </a:rPr>
                            <m:t>   </m:t>
                          </m:r>
                          <m:sSub>
                            <m:sSubPr>
                              <m:ctrlPr>
                                <a:rPr lang="en-US" altLang="zh-CN" sz="2800" b="1" i="1" dirty="0" smtClean="0">
                                  <a:latin typeface="Cambria Math" panose="02040503050406030204" pitchFamily="18" charset="0"/>
                                </a:rPr>
                              </m:ctrlPr>
                            </m:sSubPr>
                            <m:e>
                              <m:r>
                                <a:rPr lang="zh-CN" altLang="en-US" sz="2800" b="1" dirty="0">
                                  <a:latin typeface="Cambria Math" panose="02040503050406030204" pitchFamily="18" charset="0"/>
                                </a:rPr>
                                <m:t>能</m:t>
                              </m:r>
                              <m:r>
                                <a:rPr lang="zh-CN" altLang="en-US" sz="2800" b="1" i="1" dirty="0">
                                  <a:latin typeface="Cambria Math" panose="02040503050406030204" pitchFamily="18" charset="0"/>
                                </a:rPr>
                                <m:t>耗</m:t>
                              </m:r>
                            </m:e>
                            <m:sub>
                              <m:r>
                                <a:rPr lang="zh-CN" altLang="en-US" sz="2800" b="1" i="1" dirty="0">
                                  <a:latin typeface="Cambria Math" panose="02040503050406030204" pitchFamily="18" charset="0"/>
                                </a:rPr>
                                <m:t>动态</m:t>
                              </m:r>
                            </m:sub>
                          </m:sSub>
                          <m:r>
                            <a:rPr lang="en-US" altLang="zh-CN" sz="2800" b="1" i="1" dirty="0" smtClean="0">
                              <a:latin typeface="Cambria Math" panose="02040503050406030204" pitchFamily="18" charset="0"/>
                              <a:ea typeface="Cambria Math" panose="02040503050406030204" pitchFamily="18" charset="0"/>
                            </a:rPr>
                            <m:t>∝</m:t>
                          </m:r>
                          <m:r>
                            <a:rPr lang="zh-CN" altLang="en-US" sz="2800" b="1" i="1" dirty="0">
                              <a:latin typeface="Cambria Math" panose="02040503050406030204" pitchFamily="18" charset="0"/>
                              <a:ea typeface="Cambria Math" panose="02040503050406030204" pitchFamily="18" charset="0"/>
                            </a:rPr>
                            <m:t>容性</m:t>
                          </m:r>
                          <m:r>
                            <a:rPr lang="zh-CN" altLang="en-US" sz="2800" b="1" i="1" dirty="0" smtClean="0">
                              <a:latin typeface="Cambria Math" panose="02040503050406030204" pitchFamily="18" charset="0"/>
                              <a:ea typeface="Cambria Math" panose="02040503050406030204" pitchFamily="18" charset="0"/>
                            </a:rPr>
                            <m:t>负载</m:t>
                          </m:r>
                          <m:r>
                            <a:rPr lang="en-US" altLang="zh-CN" sz="2800" b="1" i="1" dirty="0" smtClean="0">
                              <a:latin typeface="Cambria Math" panose="02040503050406030204" pitchFamily="18" charset="0"/>
                              <a:ea typeface="Cambria Math" panose="02040503050406030204" pitchFamily="18" charset="0"/>
                            </a:rPr>
                            <m:t>×</m:t>
                          </m:r>
                          <m:sSup>
                            <m:sSupPr>
                              <m:ctrlPr>
                                <a:rPr lang="en-US" altLang="zh-CN" sz="2800" b="1" i="1" dirty="0" smtClean="0">
                                  <a:latin typeface="Cambria Math" panose="02040503050406030204" pitchFamily="18" charset="0"/>
                                  <a:ea typeface="Cambria Math" panose="02040503050406030204" pitchFamily="18" charset="0"/>
                                </a:rPr>
                              </m:ctrlPr>
                            </m:sSupPr>
                            <m:e>
                              <m:r>
                                <a:rPr lang="zh-CN" altLang="en-US" sz="2800" b="1" i="1" dirty="0">
                                  <a:latin typeface="Cambria Math" panose="02040503050406030204" pitchFamily="18" charset="0"/>
                                  <a:ea typeface="Cambria Math" panose="02040503050406030204" pitchFamily="18" charset="0"/>
                                </a:rPr>
                                <m:t>电压</m:t>
                              </m:r>
                            </m:e>
                            <m:sup>
                              <m:r>
                                <a:rPr lang="en-US" altLang="zh-CN" sz="2800" b="1" i="1" dirty="0" smtClean="0">
                                  <a:latin typeface="Cambria Math" panose="02040503050406030204" pitchFamily="18" charset="0"/>
                                  <a:ea typeface="Cambria Math" panose="02040503050406030204" pitchFamily="18" charset="0"/>
                                </a:rPr>
                                <m:t>𝟐</m:t>
                              </m:r>
                            </m:sup>
                          </m:sSup>
                        </m:e>
                        <m:sub>
                          <m:r>
                            <a:rPr lang="en-US" altLang="zh-CN" sz="2800" b="0" i="1" dirty="0" smtClean="0">
                              <a:latin typeface="Cambria Math" panose="02040503050406030204" pitchFamily="18" charset="0"/>
                            </a:rPr>
                            <m:t>  </m:t>
                          </m:r>
                        </m:sub>
                      </m:sSub>
                    </m:oMath>
                  </m:oMathPara>
                </a14:m>
                <a:endParaRPr lang="en-US" altLang="zh-CN" sz="2400" dirty="0" smtClean="0"/>
              </a:p>
              <a:p>
                <a:pPr marL="800100" lvl="1" indent="-342900">
                  <a:buFont typeface="Wingdings" panose="05000000000000000000" pitchFamily="2" charset="2"/>
                  <a:buChar char="l"/>
                </a:pPr>
                <a:endParaRPr lang="en-US" altLang="zh-CN" sz="2400" dirty="0"/>
              </a:p>
              <a:p>
                <a:pPr marL="800100" lvl="1" indent="-342900">
                  <a:buFont typeface="Wingdings" panose="05000000000000000000" pitchFamily="2" charset="2"/>
                  <a:buChar char="l"/>
                </a:pPr>
                <a:r>
                  <a:rPr lang="zh-CN" altLang="en-US" sz="2400" dirty="0" smtClean="0"/>
                  <a:t>晶体管的容性负载跟晶体管输出端金属连线电容、连接的其他晶体管数量和等效电容、制造工艺有关</a:t>
                </a:r>
                <a:endParaRPr lang="en-US" altLang="zh-CN" sz="2400" dirty="0" smtClean="0"/>
              </a:p>
              <a:p>
                <a:pPr marL="800100" lvl="1" indent="-342900">
                  <a:buFont typeface="Wingdings" panose="05000000000000000000" pitchFamily="2" charset="2"/>
                  <a:buChar char="l"/>
                </a:pPr>
                <a:endParaRPr lang="en-US" altLang="zh-CN" sz="2400" dirty="0" smtClean="0"/>
              </a:p>
              <a:p>
                <a:pPr lvl="1" indent="-457200">
                  <a:buFont typeface="Wingdings" panose="05000000000000000000" pitchFamily="2" charset="2"/>
                  <a:buChar char="l"/>
                </a:pPr>
                <a:r>
                  <a:rPr lang="zh-CN" altLang="en-US" sz="2800" dirty="0"/>
                  <a:t>单个晶体管的动态</a:t>
                </a:r>
                <a:r>
                  <a:rPr lang="zh-CN" altLang="en-US" sz="2800" dirty="0" smtClean="0"/>
                  <a:t>功率</a:t>
                </a:r>
                <a:endParaRPr lang="en-US" altLang="zh-CN" sz="2800" dirty="0" smtClean="0"/>
              </a:p>
              <a:p>
                <a:pPr lvl="1" indent="-457200">
                  <a:buFont typeface="Wingdings" panose="05000000000000000000" pitchFamily="2" charset="2"/>
                  <a:buChar char="l"/>
                </a:pPr>
                <a:endParaRPr lang="en-US" altLang="zh-CN" sz="2800" dirty="0" smtClean="0"/>
              </a:p>
              <a:p>
                <a:pPr marL="0" lvl="1"/>
                <a:r>
                  <a:rPr lang="en-US" altLang="zh-CN" sz="2800" dirty="0" smtClean="0"/>
                  <a:t>            </a:t>
                </a:r>
                <a14:m>
                  <m:oMath xmlns:m="http://schemas.openxmlformats.org/officeDocument/2006/math">
                    <m:sSub>
                      <m:sSubPr>
                        <m:ctrlPr>
                          <a:rPr lang="en-US" altLang="zh-CN" sz="2800" b="1" i="1" dirty="0" smtClean="0">
                            <a:latin typeface="Cambria Math" panose="02040503050406030204" pitchFamily="18" charset="0"/>
                          </a:rPr>
                        </m:ctrlPr>
                      </m:sSubPr>
                      <m:e>
                        <m:r>
                          <a:rPr lang="zh-CN" altLang="en-US" sz="2800" b="1" i="1" dirty="0">
                            <a:latin typeface="Cambria Math" panose="02040503050406030204" pitchFamily="18" charset="0"/>
                          </a:rPr>
                          <m:t>功率</m:t>
                        </m:r>
                      </m:e>
                      <m:sub>
                        <m:r>
                          <a:rPr lang="zh-CN" altLang="en-US" sz="2800" b="1" i="1" dirty="0">
                            <a:latin typeface="Cambria Math" panose="02040503050406030204" pitchFamily="18" charset="0"/>
                          </a:rPr>
                          <m:t>动态</m:t>
                        </m:r>
                      </m:sub>
                    </m:sSub>
                    <m:r>
                      <a:rPr lang="en-US" altLang="zh-CN" sz="2800" b="1" i="1" dirty="0" smtClean="0">
                        <a:latin typeface="Cambria Math" panose="02040503050406030204" pitchFamily="18" charset="0"/>
                        <a:ea typeface="Cambria Math" panose="02040503050406030204" pitchFamily="18" charset="0"/>
                      </a:rPr>
                      <m:t>∝</m:t>
                    </m:r>
                    <m:f>
                      <m:fPr>
                        <m:ctrlPr>
                          <a:rPr lang="en-US" altLang="zh-CN" sz="2800" b="1" i="1" dirty="0" smtClean="0">
                            <a:latin typeface="Cambria Math" panose="02040503050406030204" pitchFamily="18" charset="0"/>
                            <a:ea typeface="Cambria Math" panose="02040503050406030204" pitchFamily="18" charset="0"/>
                          </a:rPr>
                        </m:ctrlPr>
                      </m:fPr>
                      <m:num>
                        <m:r>
                          <a:rPr lang="en-US" altLang="zh-CN" sz="2800" b="1" i="1" dirty="0" smtClean="0">
                            <a:latin typeface="Cambria Math" panose="02040503050406030204" pitchFamily="18" charset="0"/>
                            <a:ea typeface="Cambria Math" panose="02040503050406030204" pitchFamily="18" charset="0"/>
                          </a:rPr>
                          <m:t>𝟏</m:t>
                        </m:r>
                      </m:num>
                      <m:den>
                        <m:r>
                          <a:rPr lang="en-US" altLang="zh-CN" sz="2800" b="1" i="1" dirty="0" smtClean="0">
                            <a:latin typeface="Cambria Math" panose="02040503050406030204" pitchFamily="18" charset="0"/>
                            <a:ea typeface="Cambria Math" panose="02040503050406030204" pitchFamily="18" charset="0"/>
                          </a:rPr>
                          <m:t>𝟐</m:t>
                        </m:r>
                      </m:den>
                    </m:f>
                    <m:r>
                      <a:rPr lang="en-US" altLang="zh-CN" sz="2800" b="1" i="1" dirty="0" smtClean="0">
                        <a:latin typeface="Cambria Math" panose="02040503050406030204" pitchFamily="18" charset="0"/>
                        <a:ea typeface="Cambria Math" panose="02040503050406030204" pitchFamily="18" charset="0"/>
                      </a:rPr>
                      <m:t>×</m:t>
                    </m:r>
                    <m:r>
                      <a:rPr lang="zh-CN" altLang="en-US" sz="2800" b="1" i="1" dirty="0">
                        <a:latin typeface="Cambria Math" panose="02040503050406030204" pitchFamily="18" charset="0"/>
                      </a:rPr>
                      <m:t>容性</m:t>
                    </m:r>
                    <m:r>
                      <a:rPr lang="zh-CN" altLang="en-US" sz="2800" b="1" i="1" dirty="0" smtClean="0">
                        <a:latin typeface="Cambria Math" panose="02040503050406030204" pitchFamily="18" charset="0"/>
                      </a:rPr>
                      <m:t>负载</m:t>
                    </m:r>
                    <m:r>
                      <a:rPr lang="en-US" altLang="zh-CN" sz="2800" b="1" i="1" dirty="0" smtClean="0">
                        <a:latin typeface="Cambria Math" panose="02040503050406030204" pitchFamily="18" charset="0"/>
                        <a:ea typeface="Cambria Math" panose="02040503050406030204" pitchFamily="18" charset="0"/>
                      </a:rPr>
                      <m:t>×</m:t>
                    </m:r>
                    <m:sSup>
                      <m:sSupPr>
                        <m:ctrlPr>
                          <a:rPr lang="en-US" altLang="zh-CN" sz="2800" b="1" i="1" dirty="0" smtClean="0">
                            <a:latin typeface="Cambria Math" panose="02040503050406030204" pitchFamily="18" charset="0"/>
                            <a:ea typeface="Cambria Math" panose="02040503050406030204" pitchFamily="18" charset="0"/>
                          </a:rPr>
                        </m:ctrlPr>
                      </m:sSupPr>
                      <m:e>
                        <m:r>
                          <a:rPr lang="zh-CN" altLang="en-US" sz="2800" b="1" i="1" dirty="0">
                            <a:latin typeface="Cambria Math" panose="02040503050406030204" pitchFamily="18" charset="0"/>
                            <a:ea typeface="Cambria Math" panose="02040503050406030204" pitchFamily="18" charset="0"/>
                          </a:rPr>
                          <m:t>电压</m:t>
                        </m:r>
                      </m:e>
                      <m:sup>
                        <m:r>
                          <a:rPr lang="en-US" altLang="zh-CN" sz="2800" b="1" i="1" dirty="0" smtClean="0">
                            <a:latin typeface="Cambria Math" panose="02040503050406030204" pitchFamily="18" charset="0"/>
                            <a:ea typeface="Cambria Math" panose="02040503050406030204" pitchFamily="18" charset="0"/>
                          </a:rPr>
                          <m:t>𝟐</m:t>
                        </m:r>
                      </m:sup>
                    </m:sSup>
                    <m:r>
                      <a:rPr lang="en-US" altLang="zh-CN" sz="2800" b="1" i="1" dirty="0" smtClean="0">
                        <a:latin typeface="Cambria Math" panose="02040503050406030204" pitchFamily="18" charset="0"/>
                        <a:ea typeface="Cambria Math" panose="02040503050406030204" pitchFamily="18" charset="0"/>
                      </a:rPr>
                      <m:t>×</m:t>
                    </m:r>
                    <m:r>
                      <a:rPr lang="zh-CN" altLang="en-US" sz="2800" b="1" i="1" dirty="0">
                        <a:latin typeface="Cambria Math" panose="02040503050406030204" pitchFamily="18" charset="0"/>
                        <a:ea typeface="Cambria Math" panose="02040503050406030204" pitchFamily="18" charset="0"/>
                      </a:rPr>
                      <m:t>开关</m:t>
                    </m:r>
                    <m:r>
                      <a:rPr lang="zh-CN" altLang="en-US" sz="2800" b="1" i="1" dirty="0" smtClean="0">
                        <a:latin typeface="Cambria Math" panose="02040503050406030204" pitchFamily="18" charset="0"/>
                        <a:ea typeface="Cambria Math" panose="02040503050406030204" pitchFamily="18" charset="0"/>
                      </a:rPr>
                      <m:t>频率</m:t>
                    </m:r>
                    <m:r>
                      <a:rPr lang="en-US" altLang="zh-CN" sz="2800" b="1" i="1" dirty="0" smtClean="0">
                        <a:latin typeface="Cambria Math" panose="02040503050406030204" pitchFamily="18" charset="0"/>
                      </a:rPr>
                      <m:t>    </m:t>
                    </m:r>
                  </m:oMath>
                </a14:m>
                <a:endParaRPr lang="en-US" altLang="zh-CN" sz="2800" b="1" i="1" dirty="0" smtClean="0">
                  <a:latin typeface="Cambria Math" panose="02040503050406030204" pitchFamily="18" charset="0"/>
                </a:endParaRPr>
              </a:p>
              <a:p>
                <a:pPr marL="0" lvl="1"/>
                <a14:m>
                  <m:oMathPara xmlns:m="http://schemas.openxmlformats.org/officeDocument/2006/math">
                    <m:oMathParaPr>
                      <m:jc m:val="centerGroup"/>
                    </m:oMathParaPr>
                    <m:oMath xmlns:m="http://schemas.openxmlformats.org/officeDocument/2006/math">
                      <m:r>
                        <a:rPr lang="en-US" altLang="zh-CN" sz="2800" b="0" i="1" dirty="0" smtClean="0">
                          <a:latin typeface="Cambria Math" panose="02040503050406030204" pitchFamily="18" charset="0"/>
                        </a:rPr>
                        <m:t>     </m:t>
                      </m:r>
                    </m:oMath>
                  </m:oMathPara>
                </a14:m>
                <a:endParaRPr lang="en-US" altLang="zh-CN" sz="2800" dirty="0"/>
              </a:p>
              <a:p>
                <a:pPr lvl="1" indent="-457200" algn="just">
                  <a:buFont typeface="Wingdings" panose="05000000000000000000" pitchFamily="2" charset="2"/>
                  <a:buChar char="l"/>
                </a:pPr>
                <a:r>
                  <a:rPr lang="zh-CN" altLang="en-US" sz="2800" dirty="0" smtClean="0"/>
                  <a:t>对一项工作，减少频率可以减少功率，不能减少能耗</a:t>
                </a:r>
                <a:endParaRPr lang="zh-CN" altLang="en-US" sz="2800" dirty="0"/>
              </a:p>
            </p:txBody>
          </p:sp>
        </mc:Choice>
        <mc:Fallback xmlns="">
          <p:sp>
            <p:nvSpPr>
              <p:cNvPr id="2" name="文本框 1"/>
              <p:cNvSpPr txBox="1">
                <a:spLocks noRot="1" noChangeAspect="1" noMove="1" noResize="1" noEditPoints="1" noAdjustHandles="1" noChangeArrowheads="1" noChangeShapeType="1" noTextEdit="1"/>
              </p:cNvSpPr>
              <p:nvPr/>
            </p:nvSpPr>
            <p:spPr>
              <a:xfrm>
                <a:off x="23030" y="1164134"/>
                <a:ext cx="9011788" cy="5686621"/>
              </a:xfrm>
              <a:prstGeom prst="rect">
                <a:avLst/>
              </a:prstGeom>
              <a:blipFill rotWithShape="0">
                <a:blip r:embed="rId2"/>
                <a:stretch>
                  <a:fillRect l="-1218" t="-1501" b="-214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858014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p:cNvSpPr txBox="1"/>
              <p:nvPr/>
            </p:nvSpPr>
            <p:spPr>
              <a:xfrm>
                <a:off x="1" y="450376"/>
                <a:ext cx="9144000" cy="5856540"/>
              </a:xfrm>
              <a:prstGeom prst="rect">
                <a:avLst/>
              </a:prstGeom>
              <a:noFill/>
            </p:spPr>
            <p:txBody>
              <a:bodyPr wrap="square" rtlCol="0">
                <a:spAutoFit/>
              </a:bodyPr>
              <a:lstStyle/>
              <a:p>
                <a:r>
                  <a:rPr lang="zh-CN" altLang="en-US" sz="2400" b="1" dirty="0" smtClean="0"/>
                  <a:t>例</a:t>
                </a:r>
                <a:r>
                  <a:rPr lang="zh-CN" altLang="en-US" sz="2400" dirty="0" smtClean="0"/>
                  <a:t> 现代一些微处理器设计采用可调电压，电压下降</a:t>
                </a:r>
                <a:r>
                  <a:rPr lang="en-US" altLang="zh-CN" sz="2400" dirty="0" smtClean="0"/>
                  <a:t>15%</a:t>
                </a:r>
                <a:r>
                  <a:rPr lang="zh-CN" altLang="en-US" sz="2400" dirty="0" smtClean="0"/>
                  <a:t>可能导致频率下降</a:t>
                </a:r>
                <a:r>
                  <a:rPr lang="en-US" altLang="zh-CN" sz="2400" dirty="0" smtClean="0"/>
                  <a:t>15%</a:t>
                </a:r>
                <a:r>
                  <a:rPr lang="zh-CN" altLang="en-US" sz="2400" dirty="0" smtClean="0"/>
                  <a:t>，这对动态能耗和动态功率有什么影响？</a:t>
                </a:r>
                <a:endParaRPr lang="en-US" altLang="zh-CN" sz="2400" dirty="0" smtClean="0"/>
              </a:p>
              <a:p>
                <a:endParaRPr lang="en-US" altLang="zh-CN" sz="2400" dirty="0"/>
              </a:p>
              <a:p>
                <a:endParaRPr lang="en-US" altLang="zh-CN" sz="2400" dirty="0" smtClean="0"/>
              </a:p>
              <a:p>
                <a:r>
                  <a:rPr lang="zh-CN" altLang="en-US" sz="2400" dirty="0" smtClean="0"/>
                  <a:t>由于电容不变，能耗变化就是电压平方之比：</a:t>
                </a:r>
                <a:endParaRPr lang="en-US" altLang="zh-CN" sz="2400" dirty="0" smtClean="0"/>
              </a:p>
              <a:p>
                <a:endParaRPr lang="en-US" altLang="zh-CN" sz="2400" dirty="0"/>
              </a:p>
              <a:p>
                <a:r>
                  <a:rPr lang="en-US" altLang="zh-CN" sz="2400" dirty="0" smtClean="0"/>
                  <a:t>                    </a:t>
                </a:r>
                <a14:m>
                  <m:oMath xmlns:m="http://schemas.openxmlformats.org/officeDocument/2006/math">
                    <m:f>
                      <m:fPr>
                        <m:ctrlPr>
                          <a:rPr lang="en-US" altLang="zh-CN" sz="2400" i="1" dirty="0" smtClean="0">
                            <a:latin typeface="Cambria Math" panose="02040503050406030204" pitchFamily="18" charset="0"/>
                          </a:rPr>
                        </m:ctrlPr>
                      </m:fPr>
                      <m:num>
                        <m:sSub>
                          <m:sSubPr>
                            <m:ctrlPr>
                              <a:rPr lang="en-US" altLang="zh-CN" sz="2400" i="1" dirty="0" smtClean="0">
                                <a:latin typeface="Cambria Math" panose="02040503050406030204" pitchFamily="18" charset="0"/>
                              </a:rPr>
                            </m:ctrlPr>
                          </m:sSubPr>
                          <m:e>
                            <m:r>
                              <a:rPr lang="zh-CN" altLang="en-US" sz="2400" i="1" dirty="0">
                                <a:latin typeface="Cambria Math" panose="02040503050406030204" pitchFamily="18" charset="0"/>
                              </a:rPr>
                              <m:t>能耗</m:t>
                            </m:r>
                          </m:e>
                          <m:sub>
                            <m:r>
                              <a:rPr lang="zh-CN" altLang="en-US" sz="2400" b="0" i="1" dirty="0" smtClean="0">
                                <a:latin typeface="Cambria Math" panose="02040503050406030204" pitchFamily="18" charset="0"/>
                              </a:rPr>
                              <m:t>新</m:t>
                            </m:r>
                          </m:sub>
                        </m:sSub>
                      </m:num>
                      <m:den>
                        <m:sSub>
                          <m:sSubPr>
                            <m:ctrlPr>
                              <a:rPr lang="en-US" altLang="zh-CN" sz="2400" i="1" dirty="0" smtClean="0">
                                <a:latin typeface="Cambria Math" panose="02040503050406030204" pitchFamily="18" charset="0"/>
                              </a:rPr>
                            </m:ctrlPr>
                          </m:sSubPr>
                          <m:e>
                            <m:r>
                              <a:rPr lang="zh-CN" altLang="en-US" sz="2400" i="1" dirty="0">
                                <a:latin typeface="Cambria Math" panose="02040503050406030204" pitchFamily="18" charset="0"/>
                              </a:rPr>
                              <m:t>能耗</m:t>
                            </m:r>
                          </m:e>
                          <m:sub>
                            <m:r>
                              <a:rPr lang="zh-CN" altLang="en-US" sz="2400" b="0" i="1" dirty="0" smtClean="0">
                                <a:latin typeface="Cambria Math" panose="02040503050406030204" pitchFamily="18" charset="0"/>
                              </a:rPr>
                              <m:t>原</m:t>
                            </m:r>
                          </m:sub>
                        </m:sSub>
                      </m:den>
                    </m:f>
                    <m:r>
                      <a:rPr lang="en-US" altLang="zh-CN" sz="2400" b="0" i="1" dirty="0" smtClean="0">
                        <a:latin typeface="Cambria Math" panose="02040503050406030204" pitchFamily="18" charset="0"/>
                      </a:rPr>
                      <m:t>=</m:t>
                    </m:r>
                    <m:r>
                      <a:rPr lang="en-US" altLang="zh-CN" sz="2400" b="0" i="0" dirty="0" smtClean="0">
                        <a:latin typeface="Cambria Math" panose="02040503050406030204" pitchFamily="18" charset="0"/>
                      </a:rPr>
                      <m:t>  </m:t>
                    </m:r>
                    <m:f>
                      <m:fPr>
                        <m:ctrlPr>
                          <a:rPr lang="en-US" altLang="zh-CN" sz="2400" b="0" i="1" dirty="0" smtClean="0">
                            <a:latin typeface="Cambria Math" panose="02040503050406030204" pitchFamily="18" charset="0"/>
                          </a:rPr>
                        </m:ctrlPr>
                      </m:fPr>
                      <m:num>
                        <m:sSup>
                          <m:sSupPr>
                            <m:ctrlPr>
                              <a:rPr lang="en-US" altLang="zh-CN" sz="2400" b="0" i="1" dirty="0" smtClean="0">
                                <a:latin typeface="Cambria Math" panose="02040503050406030204" pitchFamily="18" charset="0"/>
                              </a:rPr>
                            </m:ctrlPr>
                          </m:sSupPr>
                          <m:e>
                            <m:d>
                              <m:dPr>
                                <m:ctrlPr>
                                  <a:rPr lang="en-US" altLang="zh-CN" sz="2400" b="0" i="1" dirty="0" smtClean="0">
                                    <a:latin typeface="Cambria Math" panose="02040503050406030204" pitchFamily="18" charset="0"/>
                                  </a:rPr>
                                </m:ctrlPr>
                              </m:dPr>
                              <m:e>
                                <m:r>
                                  <a:rPr lang="zh-CN" altLang="en-US" sz="2400" i="1" dirty="0">
                                    <a:latin typeface="Cambria Math" panose="02040503050406030204" pitchFamily="18" charset="0"/>
                                  </a:rPr>
                                  <m:t>电压</m:t>
                                </m:r>
                                <m:r>
                                  <a:rPr lang="en-US" altLang="zh-CN" sz="2400" i="1" dirty="0" smtClean="0">
                                    <a:latin typeface="Cambria Math" panose="02040503050406030204" pitchFamily="18" charset="0"/>
                                    <a:ea typeface="Cambria Math" panose="02040503050406030204" pitchFamily="18" charset="0"/>
                                  </a:rPr>
                                  <m:t>×</m:t>
                                </m:r>
                                <m:r>
                                  <a:rPr lang="en-US" altLang="zh-CN" sz="2400" b="0" i="1" dirty="0" smtClean="0">
                                    <a:latin typeface="Cambria Math" panose="02040503050406030204" pitchFamily="18" charset="0"/>
                                    <a:ea typeface="Cambria Math" panose="02040503050406030204" pitchFamily="18" charset="0"/>
                                  </a:rPr>
                                  <m:t>0.85</m:t>
                                </m:r>
                              </m:e>
                            </m:d>
                          </m:e>
                          <m:sup>
                            <m:r>
                              <a:rPr lang="en-US" altLang="zh-CN" sz="2400" b="0" i="1" dirty="0" smtClean="0">
                                <a:latin typeface="Cambria Math" panose="02040503050406030204" pitchFamily="18" charset="0"/>
                              </a:rPr>
                              <m:t>2</m:t>
                            </m:r>
                          </m:sup>
                        </m:sSup>
                      </m:num>
                      <m:den>
                        <m:sSup>
                          <m:sSupPr>
                            <m:ctrlPr>
                              <a:rPr lang="en-US" altLang="zh-CN" sz="2400" b="0" i="1" dirty="0" smtClean="0">
                                <a:latin typeface="Cambria Math" panose="02040503050406030204" pitchFamily="18" charset="0"/>
                              </a:rPr>
                            </m:ctrlPr>
                          </m:sSupPr>
                          <m:e>
                            <m:r>
                              <a:rPr lang="zh-CN" altLang="en-US" sz="2400" i="1" dirty="0">
                                <a:latin typeface="Cambria Math" panose="02040503050406030204" pitchFamily="18" charset="0"/>
                              </a:rPr>
                              <m:t>电压</m:t>
                            </m:r>
                          </m:e>
                          <m:sup>
                            <m:r>
                              <a:rPr lang="en-US" altLang="zh-CN" sz="2400" b="0" i="1" dirty="0" smtClean="0">
                                <a:latin typeface="Cambria Math" panose="02040503050406030204" pitchFamily="18" charset="0"/>
                              </a:rPr>
                              <m:t>2</m:t>
                            </m:r>
                          </m:sup>
                        </m:sSup>
                      </m:den>
                    </m:f>
                    <m:r>
                      <a:rPr lang="en-US" altLang="zh-CN" sz="2400" b="0" i="1" dirty="0" smtClean="0">
                        <a:latin typeface="Cambria Math" panose="02040503050406030204" pitchFamily="18" charset="0"/>
                      </a:rPr>
                      <m:t>=</m:t>
                    </m:r>
                    <m:sSup>
                      <m:sSupPr>
                        <m:ctrlPr>
                          <a:rPr lang="en-US" altLang="zh-CN" sz="2400" b="0" i="1" dirty="0" smtClean="0">
                            <a:latin typeface="Cambria Math" panose="02040503050406030204" pitchFamily="18" charset="0"/>
                          </a:rPr>
                        </m:ctrlPr>
                      </m:sSupPr>
                      <m:e>
                        <m:r>
                          <a:rPr lang="en-US" altLang="zh-CN" sz="2400" b="0" i="1" dirty="0" smtClean="0">
                            <a:latin typeface="Cambria Math" panose="02040503050406030204" pitchFamily="18" charset="0"/>
                          </a:rPr>
                          <m:t>0.85</m:t>
                        </m:r>
                      </m:e>
                      <m:sup>
                        <m:r>
                          <a:rPr lang="en-US" altLang="zh-CN" sz="2400" b="0" i="1" dirty="0" smtClean="0">
                            <a:latin typeface="Cambria Math" panose="02040503050406030204" pitchFamily="18" charset="0"/>
                          </a:rPr>
                          <m:t>2</m:t>
                        </m:r>
                      </m:sup>
                    </m:sSup>
                    <m:r>
                      <a:rPr lang="en-US" altLang="zh-CN" sz="2400" b="0" i="1" dirty="0" smtClean="0">
                        <a:latin typeface="Cambria Math" panose="02040503050406030204" pitchFamily="18" charset="0"/>
                      </a:rPr>
                      <m:t> =</m:t>
                    </m:r>
                    <m:r>
                      <a:rPr lang="en-US" altLang="zh-CN" sz="2400" b="0" i="0" dirty="0" smtClean="0">
                        <a:latin typeface="Cambria Math" panose="02040503050406030204" pitchFamily="18" charset="0"/>
                      </a:rPr>
                      <m:t>0.72  </m:t>
                    </m:r>
                  </m:oMath>
                </a14:m>
                <a:endParaRPr lang="en-US" altLang="zh-CN" sz="2400" dirty="0" smtClean="0"/>
              </a:p>
              <a:p>
                <a:endParaRPr lang="en-US" altLang="zh-CN" sz="2400" dirty="0"/>
              </a:p>
              <a:p>
                <a:r>
                  <a:rPr lang="zh-CN" altLang="en-US" sz="2400" dirty="0" smtClean="0"/>
                  <a:t>能耗下降</a:t>
                </a:r>
                <a:r>
                  <a:rPr lang="en-US" altLang="zh-CN" sz="2400" dirty="0" smtClean="0"/>
                  <a:t>72%</a:t>
                </a:r>
                <a:r>
                  <a:rPr lang="zh-CN" altLang="en-US" sz="2400" dirty="0" smtClean="0"/>
                  <a:t>。对于功率，需要考虑频率变化</a:t>
                </a:r>
                <a:endParaRPr lang="en-US" altLang="zh-CN" sz="2400" dirty="0" smtClean="0"/>
              </a:p>
              <a:p>
                <a:endParaRPr lang="en-US" altLang="zh-CN" sz="2400" dirty="0"/>
              </a:p>
              <a:p>
                <a:r>
                  <a:rPr lang="en-US" altLang="zh-CN" sz="2400" dirty="0" smtClean="0"/>
                  <a:t>                    </a:t>
                </a:r>
                <a14:m>
                  <m:oMath xmlns:m="http://schemas.openxmlformats.org/officeDocument/2006/math">
                    <m:f>
                      <m:fPr>
                        <m:ctrlPr>
                          <a:rPr lang="en-US" altLang="zh-CN" sz="2400" i="1" dirty="0" smtClean="0">
                            <a:latin typeface="Cambria Math" panose="02040503050406030204" pitchFamily="18" charset="0"/>
                          </a:rPr>
                        </m:ctrlPr>
                      </m:fPr>
                      <m:num>
                        <m:r>
                          <a:rPr lang="zh-CN" altLang="en-US" sz="2400" b="0" i="1" dirty="0" smtClean="0">
                            <a:latin typeface="Cambria Math" panose="02040503050406030204" pitchFamily="18" charset="0"/>
                          </a:rPr>
                          <m:t>新</m:t>
                        </m:r>
                        <m:r>
                          <a:rPr lang="zh-CN" altLang="en-US" sz="2400" i="1" dirty="0">
                            <a:latin typeface="Cambria Math" panose="02040503050406030204" pitchFamily="18" charset="0"/>
                          </a:rPr>
                          <m:t>功率</m:t>
                        </m:r>
                      </m:num>
                      <m:den>
                        <m:r>
                          <a:rPr lang="zh-CN" altLang="en-US" sz="2400" b="0" i="1" dirty="0" smtClean="0">
                            <a:latin typeface="Cambria Math" panose="02040503050406030204" pitchFamily="18" charset="0"/>
                          </a:rPr>
                          <m:t>原</m:t>
                        </m:r>
                        <m:r>
                          <a:rPr lang="zh-CN" altLang="en-US" sz="2400" i="1" dirty="0">
                            <a:latin typeface="Cambria Math" panose="02040503050406030204" pitchFamily="18" charset="0"/>
                          </a:rPr>
                          <m:t>功率</m:t>
                        </m:r>
                      </m:den>
                    </m:f>
                    <m:r>
                      <a:rPr lang="en-US" altLang="zh-CN" sz="2400" b="0" i="1" dirty="0" smtClean="0">
                        <a:latin typeface="Cambria Math" panose="02040503050406030204" pitchFamily="18" charset="0"/>
                      </a:rPr>
                      <m:t>=0.72</m:t>
                    </m:r>
                    <m:r>
                      <a:rPr lang="en-US" altLang="zh-CN" sz="2400" b="0" i="1" dirty="0" smtClean="0">
                        <a:latin typeface="Cambria Math" panose="02040503050406030204" pitchFamily="18" charset="0"/>
                        <a:ea typeface="Cambria Math" panose="02040503050406030204" pitchFamily="18" charset="0"/>
                      </a:rPr>
                      <m:t>×</m:t>
                    </m:r>
                    <m:f>
                      <m:fPr>
                        <m:ctrlPr>
                          <a:rPr lang="en-US" altLang="zh-CN" sz="2400" b="0" i="1" dirty="0" smtClean="0">
                            <a:latin typeface="Cambria Math" panose="02040503050406030204" pitchFamily="18" charset="0"/>
                            <a:ea typeface="Cambria Math" panose="02040503050406030204" pitchFamily="18" charset="0"/>
                          </a:rPr>
                        </m:ctrlPr>
                      </m:fPr>
                      <m:num>
                        <m:r>
                          <a:rPr lang="zh-CN" altLang="en-US" sz="2400" i="1" dirty="0">
                            <a:latin typeface="Cambria Math" panose="02040503050406030204" pitchFamily="18" charset="0"/>
                            <a:ea typeface="Cambria Math" panose="02040503050406030204" pitchFamily="18" charset="0"/>
                          </a:rPr>
                          <m:t>开关频率</m:t>
                        </m:r>
                        <m:r>
                          <a:rPr lang="en-US" altLang="zh-CN" sz="2400" i="1" dirty="0" smtClean="0">
                            <a:latin typeface="Cambria Math" panose="02040503050406030204" pitchFamily="18" charset="0"/>
                            <a:ea typeface="Cambria Math" panose="02040503050406030204" pitchFamily="18" charset="0"/>
                          </a:rPr>
                          <m:t>×</m:t>
                        </m:r>
                        <m:r>
                          <a:rPr lang="en-US" altLang="zh-CN" sz="2400" b="0" i="1" dirty="0" smtClean="0">
                            <a:latin typeface="Cambria Math" panose="02040503050406030204" pitchFamily="18" charset="0"/>
                            <a:ea typeface="Cambria Math" panose="02040503050406030204" pitchFamily="18" charset="0"/>
                          </a:rPr>
                          <m:t>0.85</m:t>
                        </m:r>
                      </m:num>
                      <m:den>
                        <m:r>
                          <a:rPr lang="zh-CN" altLang="en-US" sz="2400" i="1" dirty="0">
                            <a:latin typeface="Cambria Math" panose="02040503050406030204" pitchFamily="18" charset="0"/>
                            <a:ea typeface="Cambria Math" panose="02040503050406030204" pitchFamily="18" charset="0"/>
                          </a:rPr>
                          <m:t>开关</m:t>
                        </m:r>
                        <m:r>
                          <a:rPr lang="zh-CN" altLang="en-US" sz="2400" i="1" dirty="0" smtClean="0">
                            <a:latin typeface="Cambria Math" panose="02040503050406030204" pitchFamily="18" charset="0"/>
                            <a:ea typeface="Cambria Math" panose="02040503050406030204" pitchFamily="18" charset="0"/>
                          </a:rPr>
                          <m:t>频率</m:t>
                        </m:r>
                      </m:den>
                    </m:f>
                  </m:oMath>
                </a14:m>
                <a:r>
                  <a:rPr lang="en-US" altLang="zh-CN" sz="2400" dirty="0" smtClean="0"/>
                  <a:t>=0.61</a:t>
                </a:r>
              </a:p>
              <a:p>
                <a:r>
                  <a:rPr lang="en-US" altLang="zh-CN" sz="2400" dirty="0" smtClean="0"/>
                  <a:t>                   </a:t>
                </a:r>
                <a:endParaRPr lang="en-US" altLang="zh-CN" sz="2400" dirty="0"/>
              </a:p>
              <a:p>
                <a:r>
                  <a:rPr lang="zh-CN" altLang="en-US" sz="2400" dirty="0" smtClean="0"/>
                  <a:t>缩小为原来的</a:t>
                </a:r>
                <a:r>
                  <a:rPr lang="en-US" altLang="zh-CN" sz="2400" dirty="0" smtClean="0"/>
                  <a:t>61%</a:t>
                </a:r>
                <a:endParaRPr lang="zh-CN" altLang="en-US" sz="2400" dirty="0"/>
              </a:p>
            </p:txBody>
          </p:sp>
        </mc:Choice>
        <mc:Fallback xmlns="">
          <p:sp>
            <p:nvSpPr>
              <p:cNvPr id="2" name="文本框 1"/>
              <p:cNvSpPr txBox="1">
                <a:spLocks noRot="1" noChangeAspect="1" noMove="1" noResize="1" noEditPoints="1" noAdjustHandles="1" noChangeArrowheads="1" noChangeShapeType="1" noTextEdit="1"/>
              </p:cNvSpPr>
              <p:nvPr/>
            </p:nvSpPr>
            <p:spPr>
              <a:xfrm>
                <a:off x="1" y="450376"/>
                <a:ext cx="9144000" cy="5856540"/>
              </a:xfrm>
              <a:prstGeom prst="rect">
                <a:avLst/>
              </a:prstGeom>
              <a:blipFill rotWithShape="0">
                <a:blip r:embed="rId2"/>
                <a:stretch>
                  <a:fillRect l="-1000" t="-1145" b="-145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8197295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579427" y="846161"/>
            <a:ext cx="6564573" cy="4326340"/>
          </a:xfrm>
          <a:prstGeom prst="rect">
            <a:avLst/>
          </a:prstGeom>
        </p:spPr>
      </p:pic>
      <p:sp>
        <p:nvSpPr>
          <p:cNvPr id="4" name="文本框 3"/>
          <p:cNvSpPr txBox="1"/>
          <p:nvPr/>
        </p:nvSpPr>
        <p:spPr>
          <a:xfrm>
            <a:off x="313899" y="846161"/>
            <a:ext cx="2265528" cy="4154984"/>
          </a:xfrm>
          <a:prstGeom prst="rect">
            <a:avLst/>
          </a:prstGeom>
          <a:noFill/>
        </p:spPr>
        <p:txBody>
          <a:bodyPr vert="horz" wrap="square" rtlCol="0">
            <a:spAutoFit/>
          </a:bodyPr>
          <a:lstStyle/>
          <a:p>
            <a:pPr marL="342900" indent="-342900">
              <a:buFont typeface="Wingdings" panose="05000000000000000000" pitchFamily="2" charset="2"/>
              <a:buChar char="l"/>
            </a:pPr>
            <a:r>
              <a:rPr lang="en-US" altLang="zh-CN" sz="2400" dirty="0" smtClean="0"/>
              <a:t>Intel 80386 </a:t>
            </a:r>
            <a:r>
              <a:rPr lang="zh-CN" altLang="en-US" sz="2400" dirty="0" smtClean="0"/>
              <a:t>消耗</a:t>
            </a:r>
            <a:r>
              <a:rPr lang="en-US" altLang="zh-CN" sz="2400" dirty="0" smtClean="0"/>
              <a:t>~2W</a:t>
            </a:r>
          </a:p>
          <a:p>
            <a:pPr marL="342900" indent="-342900">
              <a:buFont typeface="Wingdings" panose="05000000000000000000" pitchFamily="2" charset="2"/>
              <a:buChar char="l"/>
            </a:pPr>
            <a:r>
              <a:rPr lang="en-US" altLang="zh-CN" sz="2400" dirty="0" smtClean="0"/>
              <a:t>3.3 GHz Intel Core i7 </a:t>
            </a:r>
            <a:r>
              <a:rPr lang="zh-CN" altLang="en-US" sz="2400" dirty="0" smtClean="0"/>
              <a:t>消耗 </a:t>
            </a:r>
            <a:r>
              <a:rPr lang="en-US" altLang="zh-CN" sz="2400" dirty="0" smtClean="0"/>
              <a:t>130W</a:t>
            </a:r>
          </a:p>
          <a:p>
            <a:pPr marL="342900" indent="-342900">
              <a:buFont typeface="Wingdings" panose="05000000000000000000" pitchFamily="2" charset="2"/>
              <a:buChar char="l"/>
            </a:pPr>
            <a:r>
              <a:rPr lang="zh-CN" altLang="en-US" sz="2400" dirty="0" smtClean="0"/>
              <a:t>热量必须从</a:t>
            </a:r>
            <a:r>
              <a:rPr lang="en-US" altLang="zh-CN" sz="2400" dirty="0" smtClean="0"/>
              <a:t>1.5×1.5 cm</a:t>
            </a:r>
            <a:r>
              <a:rPr lang="zh-CN" altLang="en-US" sz="2400" dirty="0" smtClean="0"/>
              <a:t>芯片散发出去</a:t>
            </a:r>
            <a:endParaRPr lang="en-US" altLang="zh-CN" sz="2400" dirty="0" smtClean="0"/>
          </a:p>
          <a:p>
            <a:pPr marL="342900" indent="-342900">
              <a:buFont typeface="Wingdings" panose="05000000000000000000" pitchFamily="2" charset="2"/>
              <a:buChar char="l"/>
            </a:pPr>
            <a:r>
              <a:rPr lang="en-US" altLang="zh-CN" sz="2400" dirty="0" smtClean="0"/>
              <a:t>130</a:t>
            </a:r>
            <a:r>
              <a:rPr lang="zh-CN" altLang="en-US" sz="2400" dirty="0" smtClean="0"/>
              <a:t>瓦是空气冷却的极限</a:t>
            </a:r>
            <a:endParaRPr lang="zh-CN" altLang="en-US" sz="2400" dirty="0"/>
          </a:p>
        </p:txBody>
      </p:sp>
      <p:sp>
        <p:nvSpPr>
          <p:cNvPr id="6" name="文本框 5"/>
          <p:cNvSpPr txBox="1"/>
          <p:nvPr/>
        </p:nvSpPr>
        <p:spPr>
          <a:xfrm>
            <a:off x="313899" y="5786651"/>
            <a:ext cx="8611737" cy="830997"/>
          </a:xfrm>
          <a:prstGeom prst="rect">
            <a:avLst/>
          </a:prstGeom>
          <a:noFill/>
        </p:spPr>
        <p:txBody>
          <a:bodyPr wrap="square" rtlCol="0">
            <a:spAutoFit/>
          </a:bodyPr>
          <a:lstStyle/>
          <a:p>
            <a:r>
              <a:rPr lang="zh-CN" altLang="en-US" sz="2400" dirty="0" smtClean="0"/>
              <a:t>进行状态转换的晶体管数量和转换频率的增加，超过了电容负载和电压的下降，导致了能耗和功耗的增加</a:t>
            </a:r>
            <a:endParaRPr lang="zh-CN" altLang="en-US" sz="2400" dirty="0"/>
          </a:p>
        </p:txBody>
      </p:sp>
    </p:spTree>
    <p:extLst>
      <p:ext uri="{BB962C8B-B14F-4D97-AF65-F5344CB8AC3E}">
        <p14:creationId xmlns:p14="http://schemas.microsoft.com/office/powerpoint/2010/main" val="36362721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提升能耗效率</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300251" y="1296537"/>
            <a:ext cx="8325134" cy="2369880"/>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提升能耗效率的方法</a:t>
            </a:r>
            <a:endParaRPr lang="en-US" altLang="zh-CN" sz="2800" dirty="0" smtClean="0"/>
          </a:p>
          <a:p>
            <a:pPr marL="742950" lvl="1" indent="-285750">
              <a:buFont typeface="Wingdings" panose="05000000000000000000" pitchFamily="2" charset="2"/>
              <a:buChar char="l"/>
            </a:pPr>
            <a:r>
              <a:rPr lang="zh-CN" altLang="en-US" sz="2400" dirty="0" smtClean="0"/>
              <a:t>以逸待劳</a:t>
            </a:r>
            <a:endParaRPr lang="en-US" altLang="zh-CN" sz="2400" dirty="0" smtClean="0"/>
          </a:p>
          <a:p>
            <a:r>
              <a:rPr lang="zh-CN" altLang="en-US" sz="2400" dirty="0" smtClean="0"/>
              <a:t>          微处理器关掉空闲模块的时钟以节约能耗</a:t>
            </a:r>
            <a:endParaRPr lang="en-US" altLang="zh-CN" sz="2400" dirty="0" smtClean="0"/>
          </a:p>
          <a:p>
            <a:endParaRPr lang="en-US" altLang="zh-CN" sz="2400" dirty="0" smtClean="0"/>
          </a:p>
          <a:p>
            <a:pPr marL="742950" lvl="1" indent="-285750">
              <a:buFont typeface="Wingdings" panose="05000000000000000000" pitchFamily="2" charset="2"/>
              <a:buChar char="l"/>
            </a:pPr>
            <a:r>
              <a:rPr lang="zh-CN" altLang="en-US" sz="2400" dirty="0" smtClean="0"/>
              <a:t>电压频率动态调整</a:t>
            </a:r>
            <a:r>
              <a:rPr lang="en-US" altLang="zh-CN" sz="2400" dirty="0" smtClean="0">
                <a:latin typeface="宋体" panose="02010600030101010101" pitchFamily="2" charset="-122"/>
                <a:ea typeface="宋体" panose="02010600030101010101" pitchFamily="2" charset="-122"/>
              </a:rPr>
              <a:t>(DVFS)</a:t>
            </a:r>
          </a:p>
          <a:p>
            <a:r>
              <a:rPr lang="zh-CN" altLang="en-US" sz="2400" dirty="0" smtClean="0">
                <a:latin typeface="宋体" panose="02010600030101010101" pitchFamily="2" charset="-122"/>
                <a:ea typeface="宋体" panose="02010600030101010101" pitchFamily="2" charset="-122"/>
              </a:rPr>
              <a:t>     在服务低活跃期，处理器使用较低的电压和时钟频率</a:t>
            </a:r>
            <a:endParaRPr lang="zh-CN" altLang="en-US" sz="2400" dirty="0"/>
          </a:p>
        </p:txBody>
      </p:sp>
      <p:pic>
        <p:nvPicPr>
          <p:cNvPr id="4" name="图片 3"/>
          <p:cNvPicPr>
            <a:picLocks noChangeAspect="1"/>
          </p:cNvPicPr>
          <p:nvPr/>
        </p:nvPicPr>
        <p:blipFill>
          <a:blip r:embed="rId2"/>
          <a:stretch>
            <a:fillRect/>
          </a:stretch>
        </p:blipFill>
        <p:spPr>
          <a:xfrm>
            <a:off x="1092198" y="3773157"/>
            <a:ext cx="7041490" cy="3084843"/>
          </a:xfrm>
          <a:prstGeom prst="rect">
            <a:avLst/>
          </a:prstGeom>
        </p:spPr>
      </p:pic>
    </p:spTree>
    <p:extLst>
      <p:ext uri="{BB962C8B-B14F-4D97-AF65-F5344CB8AC3E}">
        <p14:creationId xmlns:p14="http://schemas.microsoft.com/office/powerpoint/2010/main" val="38850207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615002" y="1359941"/>
            <a:ext cx="7886700" cy="51170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eaLnBrk="1" fontAlgn="auto" latinLnBrk="0" hangingPunct="1">
              <a:lnSpc>
                <a:spcPct val="90000"/>
              </a:lnSpc>
              <a:spcBef>
                <a:spcPts val="1000"/>
              </a:spcBef>
              <a:spcAft>
                <a:spcPts val="0"/>
              </a:spcAft>
              <a:buClrTx/>
              <a:buSzTx/>
              <a:buFont typeface="Wingdings" panose="05000000000000000000" pitchFamily="2" charset="2"/>
              <a:buChar char="l"/>
              <a:tabLst/>
              <a:defRPr/>
            </a:pPr>
            <a:r>
              <a:rPr kumimoji="0" lang="zh-CN" altLang="en-US" sz="32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rPr>
              <a:t>提高计算机性能</a:t>
            </a:r>
            <a:endParaRPr kumimoji="0" lang="en-US" altLang="zh-CN" sz="32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endParaRPr>
          </a:p>
          <a:p>
            <a:pPr marR="0" lvl="0" algn="l" defTabSz="914400" rtl="0" eaLnBrk="1" fontAlgn="auto" latinLnBrk="0" hangingPunct="1">
              <a:lnSpc>
                <a:spcPct val="90000"/>
              </a:lnSpc>
              <a:spcBef>
                <a:spcPts val="1000"/>
              </a:spcBef>
              <a:spcAft>
                <a:spcPts val="0"/>
              </a:spcAft>
              <a:buClrTx/>
              <a:buSzTx/>
              <a:buFont typeface="Wingdings" panose="05000000000000000000" pitchFamily="2" charset="2"/>
              <a:buChar char="l"/>
              <a:tabLst/>
              <a:defRPr/>
            </a:pPr>
            <a:endParaRPr kumimoji="0" lang="en-US" altLang="zh-CN" sz="28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endParaRPr>
          </a:p>
          <a:p>
            <a:pPr marR="0" lvl="1" algn="l" defTabSz="914400" rtl="0" eaLnBrk="1" fontAlgn="auto" latinLnBrk="0" hangingPunct="1">
              <a:lnSpc>
                <a:spcPct val="90000"/>
              </a:lnSpc>
              <a:spcBef>
                <a:spcPts val="500"/>
              </a:spcBef>
              <a:spcAft>
                <a:spcPts val="0"/>
              </a:spcAft>
              <a:buClrTx/>
              <a:buSzTx/>
              <a:buFont typeface="Wingdings" panose="05000000000000000000" pitchFamily="2" charset="2"/>
              <a:buChar char="l"/>
              <a:tabLst/>
              <a:defRPr/>
            </a:pPr>
            <a:r>
              <a:rPr kumimoji="0" lang="zh-CN" altLang="en-US" sz="28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rPr>
              <a:t>半导体技术进步</a:t>
            </a:r>
            <a:endParaRPr kumimoji="0" lang="en-US" altLang="zh-CN" sz="28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endParaRP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zh-CN" altLang="en-US" sz="28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rPr>
              <a:t>特征尺寸、主频</a:t>
            </a:r>
            <a:endParaRPr kumimoji="0" lang="en-US" altLang="zh-CN" sz="28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endParaRPr>
          </a:p>
          <a:p>
            <a:pPr marL="1143000" marR="0" lvl="2" indent="-228600" algn="l" defTabSz="914400" rtl="0" eaLnBrk="1" fontAlgn="auto" latinLnBrk="0" hangingPunct="1">
              <a:lnSpc>
                <a:spcPct val="90000"/>
              </a:lnSpc>
              <a:spcBef>
                <a:spcPts val="500"/>
              </a:spcBef>
              <a:spcAft>
                <a:spcPts val="0"/>
              </a:spcAft>
              <a:buClrTx/>
              <a:buSzTx/>
              <a:buFont typeface="Wingdings" panose="05000000000000000000" pitchFamily="2" charset="2"/>
              <a:buChar char="Ø"/>
              <a:tabLst/>
              <a:defRPr/>
            </a:pPr>
            <a:endParaRPr kumimoji="0" lang="en-US" altLang="zh-CN" sz="20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endParaRPr>
          </a:p>
          <a:p>
            <a:pPr marR="0" lvl="1" algn="l" defTabSz="914400" rtl="0" eaLnBrk="1" fontAlgn="auto" latinLnBrk="0" hangingPunct="1">
              <a:lnSpc>
                <a:spcPct val="90000"/>
              </a:lnSpc>
              <a:spcBef>
                <a:spcPts val="500"/>
              </a:spcBef>
              <a:spcAft>
                <a:spcPts val="0"/>
              </a:spcAft>
              <a:buClrTx/>
              <a:buSzTx/>
              <a:buFont typeface="Wingdings" panose="05000000000000000000" pitchFamily="2" charset="2"/>
              <a:buChar char="l"/>
              <a:tabLst/>
              <a:defRPr/>
            </a:pPr>
            <a:r>
              <a:rPr kumimoji="0" lang="zh-CN" altLang="en-US" sz="28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rPr>
              <a:t>计算机体系结构改进</a:t>
            </a:r>
            <a:endParaRPr kumimoji="0" lang="en-US" altLang="zh-CN" sz="28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endParaRP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zh-CN" altLang="en-US" sz="28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rPr>
              <a:t>高级语言编译器、操作系统</a:t>
            </a:r>
            <a:endParaRPr kumimoji="0" lang="en-US" altLang="zh-CN" sz="2800" b="0" i="0" u="none" strike="noStrike" kern="1200" cap="none" spc="0" normalizeH="0" baseline="0" noProof="0" dirty="0" smtClean="0">
              <a:ln>
                <a:noFill/>
              </a:ln>
              <a:solidFill>
                <a:sysClr val="windowText" lastClr="000000"/>
              </a:solidFill>
              <a:effectLst/>
              <a:uLnTx/>
              <a:uFillTx/>
              <a:latin typeface="Calibri" panose="020F0502020204030204"/>
              <a:ea typeface="宋体" panose="02010600030101010101" pitchFamily="2" charset="-122"/>
              <a:cs typeface="+mn-cs"/>
            </a:endParaRP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altLang="zh-CN" sz="2800" dirty="0" smtClean="0">
                <a:solidFill>
                  <a:sysClr val="windowText" lastClr="000000"/>
                </a:solidFill>
                <a:latin typeface="Calibri" panose="020F0502020204030204"/>
                <a:ea typeface="宋体" panose="02010600030101010101" pitchFamily="2" charset="-122"/>
              </a:rPr>
              <a:t>RISC</a:t>
            </a:r>
            <a:r>
              <a:rPr lang="zh-CN" altLang="en-US" sz="2800" dirty="0" smtClean="0">
                <a:solidFill>
                  <a:sysClr val="windowText" lastClr="000000"/>
                </a:solidFill>
                <a:latin typeface="Calibri" panose="020F0502020204030204"/>
                <a:ea typeface="宋体" panose="02010600030101010101" pitchFamily="2" charset="-122"/>
              </a:rPr>
              <a:t>体系结构    </a:t>
            </a:r>
            <a:r>
              <a:rPr lang="en-US" altLang="zh-CN" sz="2800" dirty="0" smtClean="0">
                <a:solidFill>
                  <a:sysClr val="windowText" lastClr="000000"/>
                </a:solidFill>
                <a:latin typeface="Calibri" panose="020F0502020204030204"/>
                <a:ea typeface="宋体" panose="02010600030101010101" pitchFamily="2" charset="-122"/>
              </a:rPr>
              <a:t>ARMv7/v8</a:t>
            </a:r>
            <a:r>
              <a:rPr lang="zh-CN" altLang="en-US" sz="2800" dirty="0" smtClean="0">
                <a:solidFill>
                  <a:sysClr val="windowText" lastClr="000000"/>
                </a:solidFill>
                <a:latin typeface="Calibri" panose="020F0502020204030204"/>
                <a:ea typeface="宋体" panose="02010600030101010101" pitchFamily="2" charset="-122"/>
              </a:rPr>
              <a:t>、</a:t>
            </a:r>
            <a:r>
              <a:rPr lang="en-US" altLang="zh-CN" sz="2800" dirty="0" smtClean="0">
                <a:solidFill>
                  <a:sysClr val="windowText" lastClr="000000"/>
                </a:solidFill>
                <a:latin typeface="Calibri" panose="020F0502020204030204"/>
                <a:ea typeface="宋体" panose="02010600030101010101" pitchFamily="2" charset="-122"/>
              </a:rPr>
              <a:t>RISC-V</a:t>
            </a:r>
            <a:r>
              <a:rPr lang="zh-CN" altLang="en-US" sz="2800" dirty="0" smtClean="0">
                <a:solidFill>
                  <a:sysClr val="windowText" lastClr="000000"/>
                </a:solidFill>
                <a:latin typeface="Calibri" panose="020F0502020204030204"/>
                <a:ea typeface="宋体" panose="02010600030101010101" pitchFamily="2" charset="-122"/>
              </a:rPr>
              <a:t>、</a:t>
            </a:r>
            <a:r>
              <a:rPr lang="en-US" altLang="zh-CN" sz="2800" dirty="0" smtClean="0">
                <a:solidFill>
                  <a:sysClr val="windowText" lastClr="000000"/>
                </a:solidFill>
                <a:latin typeface="Calibri" panose="020F0502020204030204"/>
                <a:ea typeface="宋体" panose="02010600030101010101" pitchFamily="2" charset="-122"/>
              </a:rPr>
              <a:t>MIPS</a:t>
            </a:r>
            <a:endParaRPr kumimoji="0" lang="zh-CN" altLang="en-US" sz="2800" b="0" i="0" u="none" strike="noStrike" kern="1200" cap="none" spc="0" normalizeH="0" baseline="0" noProof="0" dirty="0">
              <a:ln>
                <a:noFill/>
              </a:ln>
              <a:solidFill>
                <a:sysClr val="windowText" lastClr="000000"/>
              </a:solidFill>
              <a:effectLst/>
              <a:uLnTx/>
              <a:uFillTx/>
              <a:latin typeface="Calibri" panose="020F0502020204030204"/>
              <a:ea typeface="宋体" panose="02010600030101010101" pitchFamily="2" charset="-122"/>
            </a:endParaRPr>
          </a:p>
        </p:txBody>
      </p:sp>
      <p:sp>
        <p:nvSpPr>
          <p:cNvPr id="7" name="Rectangle 3"/>
          <p:cNvSpPr txBox="1">
            <a:spLocks noChangeArrowheads="1"/>
          </p:cNvSpPr>
          <p:nvPr/>
        </p:nvSpPr>
        <p:spPr>
          <a:xfrm>
            <a:off x="1223180" y="392374"/>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计算机技术</a:t>
            </a:r>
            <a:endParaRPr lang="zh-CN" altLang="en-US" sz="4000" b="1" kern="0" dirty="0">
              <a:solidFill>
                <a:srgbClr val="800000"/>
              </a:solidFill>
              <a:latin typeface="Arial" panose="020B0604020202020204" pitchFamily="34" charset="0"/>
              <a:ea typeface="黑体" panose="02010609060101010101" pitchFamily="49" charset="-122"/>
            </a:endParaRPr>
          </a:p>
        </p:txBody>
      </p:sp>
    </p:spTree>
    <p:extLst>
      <p:ext uri="{BB962C8B-B14F-4D97-AF65-F5344CB8AC3E}">
        <p14:creationId xmlns:p14="http://schemas.microsoft.com/office/powerpoint/2010/main" val="8065569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a:solidFill>
                  <a:srgbClr val="800000"/>
                </a:solidFill>
                <a:latin typeface="Arial" panose="020B0604020202020204" pitchFamily="34" charset="0"/>
                <a:ea typeface="黑体" panose="02010609060101010101" pitchFamily="49" charset="-122"/>
              </a:rPr>
              <a:t>提升能耗效率</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0" y="1228299"/>
            <a:ext cx="8857397" cy="5324535"/>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提升能耗效率的方法</a:t>
            </a:r>
            <a:endParaRPr lang="en-US" altLang="zh-CN" sz="2800" dirty="0" smtClean="0"/>
          </a:p>
          <a:p>
            <a:pPr marL="457200" indent="-457200">
              <a:buFont typeface="Wingdings" panose="05000000000000000000" pitchFamily="2" charset="2"/>
              <a:buChar char="l"/>
            </a:pPr>
            <a:endParaRPr lang="en-US" altLang="zh-CN" sz="2800" dirty="0" smtClean="0"/>
          </a:p>
          <a:p>
            <a:pPr marL="285750" indent="-285750">
              <a:buFont typeface="Wingdings" panose="05000000000000000000" pitchFamily="2" charset="2"/>
              <a:buChar char="l"/>
            </a:pPr>
            <a:r>
              <a:rPr lang="zh-CN" altLang="en-US" sz="2800" dirty="0" smtClean="0"/>
              <a:t>针对典型情况进行设计</a:t>
            </a:r>
            <a:endParaRPr lang="en-US" altLang="zh-CN" sz="2800" dirty="0" smtClean="0"/>
          </a:p>
          <a:p>
            <a:pPr marL="742950" lvl="1" indent="-285750">
              <a:buFont typeface="Wingdings" panose="05000000000000000000" pitchFamily="2" charset="2"/>
              <a:buChar char="l"/>
            </a:pPr>
            <a:r>
              <a:rPr lang="en-US" altLang="zh-CN" sz="2400" dirty="0" smtClean="0"/>
              <a:t>PMD</a:t>
            </a:r>
            <a:r>
              <a:rPr lang="zh-CN" altLang="en-US" sz="2400" dirty="0" smtClean="0"/>
              <a:t>个人手持设备手机、平板电脑经常处于空闲状态，内存和存储设备提供低功耗模式来节约能耗</a:t>
            </a:r>
            <a:endParaRPr lang="en-US" altLang="zh-CN" sz="2400" dirty="0" smtClean="0"/>
          </a:p>
          <a:p>
            <a:pPr marL="742950" lvl="1" indent="-285750">
              <a:buFont typeface="Wingdings" panose="05000000000000000000" pitchFamily="2" charset="2"/>
              <a:buChar char="l"/>
            </a:pPr>
            <a:r>
              <a:rPr lang="en-US" altLang="zh-CN" sz="2400" dirty="0" smtClean="0"/>
              <a:t>PC</a:t>
            </a:r>
            <a:r>
              <a:rPr lang="zh-CN" altLang="en-US" sz="2400" dirty="0" smtClean="0"/>
              <a:t>上微处理器利用集成在片上的温度传感器来自动检测温度调整工作活跃度，以避免</a:t>
            </a:r>
            <a:r>
              <a:rPr lang="en-US" altLang="zh-CN" sz="2400" dirty="0" smtClean="0"/>
              <a:t>CPU</a:t>
            </a:r>
            <a:r>
              <a:rPr lang="zh-CN" altLang="en-US" sz="2400" dirty="0" smtClean="0"/>
              <a:t>过热</a:t>
            </a:r>
            <a:endParaRPr lang="en-US" altLang="zh-CN" sz="2400" dirty="0" smtClean="0"/>
          </a:p>
          <a:p>
            <a:pPr lvl="1"/>
            <a:endParaRPr lang="en-US" altLang="zh-CN" dirty="0"/>
          </a:p>
          <a:p>
            <a:pPr marL="742950" lvl="1" indent="-285750">
              <a:buFont typeface="Wingdings" panose="05000000000000000000" pitchFamily="2" charset="2"/>
              <a:buChar char="l"/>
            </a:pPr>
            <a:endParaRPr lang="en-US" altLang="zh-CN" dirty="0" smtClean="0"/>
          </a:p>
          <a:p>
            <a:pPr marL="457200" indent="-457200">
              <a:buFont typeface="Wingdings" panose="05000000000000000000" pitchFamily="2" charset="2"/>
              <a:buChar char="l"/>
            </a:pPr>
            <a:r>
              <a:rPr lang="zh-CN" altLang="en-US" sz="2800" dirty="0"/>
              <a:t>超频</a:t>
            </a:r>
            <a:endParaRPr lang="en-US" altLang="zh-CN" sz="2800" dirty="0" smtClean="0"/>
          </a:p>
          <a:p>
            <a:pPr marL="742950" lvl="1" indent="-285750">
              <a:buFont typeface="Wingdings" panose="05000000000000000000" pitchFamily="2" charset="2"/>
              <a:buChar char="l"/>
            </a:pPr>
            <a:r>
              <a:rPr lang="en-US" altLang="zh-CN" sz="2400" dirty="0" smtClean="0"/>
              <a:t>Turbo</a:t>
            </a:r>
            <a:r>
              <a:rPr lang="zh-CN" altLang="en-US" sz="2400" dirty="0" smtClean="0"/>
              <a:t>模式：在这种模式下，芯片可以判定在少数</a:t>
            </a:r>
            <a:r>
              <a:rPr lang="en-US" altLang="zh-CN" sz="2400" dirty="0" smtClean="0"/>
              <a:t>CPU</a:t>
            </a:r>
            <a:r>
              <a:rPr lang="zh-CN" altLang="en-US" sz="2400" dirty="0" smtClean="0"/>
              <a:t>核上以更高的频率运行小段时间是安全，直到温度开始上升。</a:t>
            </a:r>
            <a:endParaRPr lang="en-US" altLang="zh-CN" sz="2400" dirty="0" smtClean="0"/>
          </a:p>
          <a:p>
            <a:pPr marL="742950" lvl="1" indent="-285750">
              <a:buFont typeface="Wingdings" panose="05000000000000000000" pitchFamily="2" charset="2"/>
              <a:buChar char="l"/>
            </a:pPr>
            <a:r>
              <a:rPr lang="zh-CN" altLang="en-US" sz="2400" dirty="0" smtClean="0"/>
              <a:t>执行单线程代码，微处理器关掉</a:t>
            </a:r>
            <a:r>
              <a:rPr lang="zh-CN" altLang="en-US" sz="2400" dirty="0"/>
              <a:t>多余</a:t>
            </a:r>
            <a:r>
              <a:rPr lang="zh-CN" altLang="en-US" sz="2400" dirty="0" smtClean="0"/>
              <a:t>的核，只留下一个</a:t>
            </a:r>
            <a:r>
              <a:rPr lang="en-US" altLang="zh-CN" sz="2400" dirty="0" smtClean="0"/>
              <a:t>CPU</a:t>
            </a:r>
            <a:r>
              <a:rPr lang="zh-CN" altLang="en-US" sz="2400" dirty="0" smtClean="0"/>
              <a:t>核并以更高主频</a:t>
            </a:r>
            <a:r>
              <a:rPr lang="en-US" altLang="zh-CN" sz="2400" dirty="0" smtClean="0">
                <a:latin typeface="宋体" panose="02010600030101010101" pitchFamily="2" charset="-122"/>
                <a:ea typeface="宋体" panose="02010600030101010101" pitchFamily="2" charset="-122"/>
              </a:rPr>
              <a:t>(</a:t>
            </a:r>
            <a:r>
              <a:rPr lang="zh-CN" altLang="en-US" sz="2400" dirty="0" smtClean="0">
                <a:latin typeface="宋体" panose="02010600030101010101" pitchFamily="2" charset="-122"/>
                <a:ea typeface="宋体" panose="02010600030101010101" pitchFamily="2" charset="-122"/>
              </a:rPr>
              <a:t>超过额定频率</a:t>
            </a:r>
            <a:r>
              <a:rPr lang="en-US" altLang="zh-CN" sz="2400" dirty="0" smtClean="0">
                <a:latin typeface="宋体" panose="02010600030101010101" pitchFamily="2" charset="-122"/>
                <a:ea typeface="宋体" panose="02010600030101010101" pitchFamily="2" charset="-122"/>
              </a:rPr>
              <a:t>)</a:t>
            </a:r>
            <a:r>
              <a:rPr lang="zh-CN" altLang="en-US" sz="2400" dirty="0" smtClean="0"/>
              <a:t>运行</a:t>
            </a:r>
            <a:endParaRPr lang="zh-CN" altLang="en-US" sz="2400" dirty="0"/>
          </a:p>
        </p:txBody>
      </p:sp>
    </p:spTree>
    <p:extLst>
      <p:ext uri="{BB962C8B-B14F-4D97-AF65-F5344CB8AC3E}">
        <p14:creationId xmlns:p14="http://schemas.microsoft.com/office/powerpoint/2010/main" val="6356773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静态功率</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0" y="1351128"/>
            <a:ext cx="9144000" cy="4585871"/>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静态功耗</a:t>
            </a:r>
            <a:endParaRPr lang="en-US" altLang="zh-CN" sz="2800" dirty="0" smtClean="0"/>
          </a:p>
          <a:p>
            <a:pPr marL="800100" lvl="1" indent="-342900">
              <a:buFont typeface="Wingdings" panose="05000000000000000000" pitchFamily="2" charset="2"/>
              <a:buChar char="l"/>
            </a:pPr>
            <a:r>
              <a:rPr lang="zh-CN" altLang="en-US" sz="2400" dirty="0"/>
              <a:t>动态</a:t>
            </a:r>
            <a:r>
              <a:rPr lang="zh-CN" altLang="en-US" sz="2400" dirty="0" smtClean="0"/>
              <a:t>功率是</a:t>
            </a:r>
            <a:r>
              <a:rPr lang="en-US" altLang="zh-CN" sz="2400" dirty="0" smtClean="0"/>
              <a:t>CMOS</a:t>
            </a:r>
            <a:r>
              <a:rPr lang="zh-CN" altLang="en-US" sz="2400" dirty="0" smtClean="0"/>
              <a:t>的主要功率耗散源。但是，静态功率正变成一个重要的问题，因为即使晶体管处于关闭状态依然存在泄漏电流</a:t>
            </a:r>
            <a:endParaRPr lang="en-US" altLang="zh-CN" sz="2400" dirty="0" smtClean="0"/>
          </a:p>
          <a:p>
            <a:endParaRPr lang="en-US" altLang="zh-CN" sz="2400" dirty="0" smtClean="0"/>
          </a:p>
          <a:p>
            <a:r>
              <a:rPr lang="en-US" altLang="zh-CN" sz="2400" dirty="0" smtClean="0"/>
              <a:t>                         </a:t>
            </a:r>
            <a:r>
              <a:rPr lang="zh-CN" altLang="en-US" sz="2400" dirty="0" smtClean="0"/>
              <a:t>静态功率 </a:t>
            </a:r>
            <a:r>
              <a:rPr lang="zh-CN" altLang="en-US" sz="2400" dirty="0" smtClean="0">
                <a:latin typeface="宋体" panose="02010600030101010101" pitchFamily="2" charset="-122"/>
                <a:ea typeface="宋体" panose="02010600030101010101" pitchFamily="2" charset="-122"/>
              </a:rPr>
              <a:t>∝ 静态电源 </a:t>
            </a:r>
            <a:r>
              <a:rPr lang="en-US" altLang="zh-CN" sz="2400" dirty="0" smtClean="0">
                <a:latin typeface="宋体" panose="02010600030101010101" pitchFamily="2" charset="-122"/>
                <a:ea typeface="宋体" panose="02010600030101010101" pitchFamily="2" charset="-122"/>
              </a:rPr>
              <a:t>× </a:t>
            </a:r>
            <a:r>
              <a:rPr lang="zh-CN" altLang="en-US" sz="2400" dirty="0" smtClean="0">
                <a:latin typeface="宋体" panose="02010600030101010101" pitchFamily="2" charset="-122"/>
                <a:ea typeface="宋体" panose="02010600030101010101" pitchFamily="2" charset="-122"/>
              </a:rPr>
              <a:t>电压</a:t>
            </a:r>
            <a:endParaRPr lang="en-US" altLang="zh-CN" sz="2400" dirty="0" smtClean="0"/>
          </a:p>
          <a:p>
            <a:endParaRPr lang="en-US" altLang="zh-CN" sz="2400" dirty="0"/>
          </a:p>
          <a:p>
            <a:pPr marL="800100" lvl="1" indent="-342900">
              <a:buFont typeface="Wingdings" panose="05000000000000000000" pitchFamily="2" charset="2"/>
              <a:buChar char="l"/>
            </a:pPr>
            <a:r>
              <a:rPr lang="zh-CN" altLang="en-US" sz="2400" dirty="0" smtClean="0"/>
              <a:t>随着晶体管数目增加和晶体管尺寸减少，泄漏电流将会增加</a:t>
            </a:r>
            <a:endParaRPr lang="en-US" altLang="zh-CN" sz="2400" dirty="0" smtClean="0"/>
          </a:p>
          <a:p>
            <a:pPr marL="342900" indent="-342900">
              <a:buFont typeface="Wingdings" panose="05000000000000000000" pitchFamily="2" charset="2"/>
              <a:buChar char="l"/>
            </a:pPr>
            <a:endParaRPr lang="en-US" altLang="zh-CN" sz="2400" dirty="0" smtClean="0"/>
          </a:p>
          <a:p>
            <a:pPr marL="342900" indent="-342900">
              <a:buFont typeface="Wingdings" panose="05000000000000000000" pitchFamily="2" charset="2"/>
              <a:buChar char="l"/>
            </a:pPr>
            <a:endParaRPr lang="en-US" altLang="zh-CN" sz="2400" dirty="0"/>
          </a:p>
          <a:p>
            <a:pPr marL="800100" lvl="1" indent="-342900">
              <a:buFont typeface="Wingdings" panose="05000000000000000000" pitchFamily="2" charset="2"/>
              <a:buChar char="l"/>
            </a:pPr>
            <a:r>
              <a:rPr lang="zh-CN" altLang="en-US" sz="2400" dirty="0" smtClean="0"/>
              <a:t>关掉不活跃模块的电源以控制泄漏电源带来的能耗损失</a:t>
            </a:r>
            <a:endParaRPr lang="en-US" altLang="zh-CN" sz="2400" dirty="0" smtClean="0"/>
          </a:p>
          <a:p>
            <a:pPr marL="800100" lvl="1" indent="-342900">
              <a:buFont typeface="Wingdings" panose="05000000000000000000" pitchFamily="2" charset="2"/>
              <a:buChar char="l"/>
            </a:pPr>
            <a:endParaRPr lang="zh-CN" altLang="en-US" sz="2400" dirty="0"/>
          </a:p>
        </p:txBody>
      </p:sp>
    </p:spTree>
    <p:extLst>
      <p:ext uri="{BB962C8B-B14F-4D97-AF65-F5344CB8AC3E}">
        <p14:creationId xmlns:p14="http://schemas.microsoft.com/office/powerpoint/2010/main" val="236569363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a:solidFill>
                  <a:srgbClr val="800000"/>
                </a:solidFill>
                <a:latin typeface="Arial" panose="020B0604020202020204" pitchFamily="34" charset="0"/>
                <a:ea typeface="黑体" panose="02010609060101010101" pitchFamily="49" charset="-122"/>
              </a:rPr>
              <a:t>成本</a:t>
            </a:r>
            <a:r>
              <a:rPr lang="zh-CN" altLang="en-US" sz="4000" b="1" kern="0" dirty="0" smtClean="0">
                <a:solidFill>
                  <a:srgbClr val="800000"/>
                </a:solidFill>
                <a:latin typeface="Arial" panose="020B0604020202020204" pitchFamily="34" charset="0"/>
                <a:ea typeface="黑体" panose="02010609060101010101" pitchFamily="49" charset="-122"/>
              </a:rPr>
              <a:t>趋势</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163773" y="1323833"/>
            <a:ext cx="8748215" cy="4832092"/>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电脑部件成本会随时间下降即使在基本技术层面没有什么大进展</a:t>
            </a:r>
            <a:endParaRPr lang="en-US" altLang="zh-CN" sz="2800" dirty="0" smtClean="0"/>
          </a:p>
          <a:p>
            <a:pPr marL="457200" indent="-457200">
              <a:buFont typeface="Wingdings" panose="05000000000000000000" pitchFamily="2" charset="2"/>
              <a:buChar char="l"/>
            </a:pPr>
            <a:endParaRPr lang="en-US" altLang="zh-CN" sz="2800" dirty="0" smtClean="0"/>
          </a:p>
          <a:p>
            <a:pPr marL="457200" indent="-457200">
              <a:buFont typeface="Wingdings" panose="05000000000000000000" pitchFamily="2" charset="2"/>
              <a:buChar char="l"/>
            </a:pPr>
            <a:endParaRPr lang="en-US" altLang="zh-CN" sz="2800" dirty="0" smtClean="0"/>
          </a:p>
          <a:p>
            <a:pPr marL="457200" indent="-457200">
              <a:buFont typeface="Wingdings" panose="05000000000000000000" pitchFamily="2" charset="2"/>
              <a:buChar char="l"/>
            </a:pPr>
            <a:r>
              <a:rPr lang="zh-CN" altLang="en-US" sz="2800" dirty="0" smtClean="0"/>
              <a:t>这背后的原因是学习曲线</a:t>
            </a:r>
            <a:r>
              <a:rPr lang="en-US" altLang="zh-CN" sz="2800" dirty="0" smtClean="0"/>
              <a:t>——</a:t>
            </a:r>
            <a:r>
              <a:rPr lang="zh-CN" altLang="en-US" sz="2800" dirty="0" smtClean="0"/>
              <a:t>工业产品生产成本会随时间生产规模提升而下降</a:t>
            </a:r>
            <a:endParaRPr lang="en-US" altLang="zh-CN" sz="2800" dirty="0" smtClean="0"/>
          </a:p>
          <a:p>
            <a:pPr marL="457200" indent="-457200">
              <a:buFont typeface="Wingdings" panose="05000000000000000000" pitchFamily="2" charset="2"/>
              <a:buChar char="l"/>
            </a:pPr>
            <a:endParaRPr lang="en-US" altLang="zh-CN" sz="2800" dirty="0" smtClean="0"/>
          </a:p>
          <a:p>
            <a:pPr marL="457200" indent="-457200">
              <a:buFont typeface="Wingdings" panose="05000000000000000000" pitchFamily="2" charset="2"/>
              <a:buChar char="l"/>
            </a:pPr>
            <a:endParaRPr lang="en-US" altLang="zh-CN" sz="2800" dirty="0" smtClean="0"/>
          </a:p>
          <a:p>
            <a:pPr marL="457200" indent="-457200">
              <a:buFont typeface="Wingdings" panose="05000000000000000000" pitchFamily="2" charset="2"/>
              <a:buChar char="l"/>
            </a:pPr>
            <a:r>
              <a:rPr lang="zh-CN" altLang="en-US" sz="2800" dirty="0" smtClean="0"/>
              <a:t>学习曲线可以用良品率时间变化来表示，随着技术的成熟，生产经验的积累。良品率不断提高进而降低单品成本</a:t>
            </a:r>
            <a:endParaRPr lang="zh-CN" altLang="en-US" sz="2800" dirty="0"/>
          </a:p>
        </p:txBody>
      </p:sp>
    </p:spTree>
    <p:extLst>
      <p:ext uri="{BB962C8B-B14F-4D97-AF65-F5344CB8AC3E}">
        <p14:creationId xmlns:p14="http://schemas.microsoft.com/office/powerpoint/2010/main" val="34876988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en-US" altLang="zh-CN" sz="4000" b="1" kern="0" dirty="0" smtClean="0">
                <a:solidFill>
                  <a:srgbClr val="800000"/>
                </a:solidFill>
                <a:latin typeface="Arial" panose="020B0604020202020204" pitchFamily="34" charset="0"/>
                <a:ea typeface="黑体" panose="02010609060101010101" pitchFamily="49" charset="-122"/>
              </a:rPr>
              <a:t>Intel i7</a:t>
            </a:r>
            <a:r>
              <a:rPr lang="zh-CN" altLang="en-US" sz="4000" b="1" kern="0" dirty="0" smtClean="0">
                <a:solidFill>
                  <a:srgbClr val="800000"/>
                </a:solidFill>
                <a:latin typeface="Arial" panose="020B0604020202020204" pitchFamily="34" charset="0"/>
                <a:ea typeface="黑体" panose="02010609060101010101" pitchFamily="49" charset="-122"/>
              </a:rPr>
              <a:t>核的晶圆</a:t>
            </a:r>
            <a:endParaRPr lang="zh-CN" altLang="en-US" sz="4000" b="1" kern="0" dirty="0">
              <a:solidFill>
                <a:srgbClr val="800000"/>
              </a:solidFill>
              <a:latin typeface="Arial" panose="020B0604020202020204" pitchFamily="34" charset="0"/>
              <a:ea typeface="黑体" panose="02010609060101010101" pitchFamily="49" charset="-122"/>
            </a:endParaRPr>
          </a:p>
        </p:txBody>
      </p:sp>
      <p:pic>
        <p:nvPicPr>
          <p:cNvPr id="4" name="图片 3"/>
          <p:cNvPicPr>
            <a:picLocks noChangeAspect="1"/>
          </p:cNvPicPr>
          <p:nvPr/>
        </p:nvPicPr>
        <p:blipFill>
          <a:blip r:embed="rId2"/>
          <a:stretch>
            <a:fillRect/>
          </a:stretch>
        </p:blipFill>
        <p:spPr>
          <a:xfrm>
            <a:off x="491454" y="1146726"/>
            <a:ext cx="5317368" cy="5199483"/>
          </a:xfrm>
          <a:prstGeom prst="rect">
            <a:avLst/>
          </a:prstGeom>
        </p:spPr>
      </p:pic>
      <p:sp>
        <p:nvSpPr>
          <p:cNvPr id="6" name="文本框 5"/>
          <p:cNvSpPr txBox="1"/>
          <p:nvPr/>
        </p:nvSpPr>
        <p:spPr>
          <a:xfrm>
            <a:off x="5940152" y="1556792"/>
            <a:ext cx="3203848" cy="2911566"/>
          </a:xfrm>
          <a:prstGeom prst="rect">
            <a:avLst/>
          </a:prstGeom>
          <a:noFill/>
        </p:spPr>
        <p:txBody>
          <a:bodyPr wrap="square" rtlCol="0">
            <a:spAutoFit/>
          </a:bodyPr>
          <a:lstStyle/>
          <a:p>
            <a:pPr fontAlgn="base">
              <a:spcBef>
                <a:spcPct val="20000"/>
              </a:spcBef>
              <a:spcAft>
                <a:spcPct val="0"/>
              </a:spcAft>
              <a:buClr>
                <a:srgbClr val="000000"/>
              </a:buClr>
              <a:buSzPct val="60000"/>
              <a:buFont typeface="Wingdings" pitchFamily="2" charset="2"/>
              <a:buNone/>
            </a:pPr>
            <a:r>
              <a:rPr lang="en-US" altLang="zh-CN" sz="3200" dirty="0" smtClean="0">
                <a:solidFill>
                  <a:srgbClr val="000000"/>
                </a:solidFill>
                <a:cs typeface="Times New Roman" panose="02020603050405020304" pitchFamily="18" charset="0"/>
              </a:rPr>
              <a:t>300 nm </a:t>
            </a:r>
            <a:r>
              <a:rPr lang="zh-CN" altLang="en-US" sz="3200" dirty="0">
                <a:solidFill>
                  <a:srgbClr val="000000"/>
                </a:solidFill>
                <a:cs typeface="Times New Roman" panose="02020603050405020304" pitchFamily="18" charset="0"/>
              </a:rPr>
              <a:t>晶圆</a:t>
            </a:r>
            <a:r>
              <a:rPr lang="en-US" altLang="zh-CN" sz="3200" dirty="0" smtClean="0">
                <a:solidFill>
                  <a:srgbClr val="000000"/>
                </a:solidFill>
                <a:cs typeface="Times New Roman" panose="02020603050405020304" pitchFamily="18" charset="0"/>
              </a:rPr>
              <a:t>,</a:t>
            </a:r>
          </a:p>
          <a:p>
            <a:pPr fontAlgn="base">
              <a:spcBef>
                <a:spcPct val="20000"/>
              </a:spcBef>
              <a:spcAft>
                <a:spcPct val="0"/>
              </a:spcAft>
              <a:buClr>
                <a:srgbClr val="000000"/>
              </a:buClr>
              <a:buSzPct val="60000"/>
              <a:buFont typeface="Wingdings" pitchFamily="2" charset="2"/>
              <a:buNone/>
            </a:pPr>
            <a:r>
              <a:rPr lang="en-US" altLang="zh-CN" sz="3200" dirty="0" smtClean="0">
                <a:solidFill>
                  <a:srgbClr val="000000"/>
                </a:solidFill>
                <a:cs typeface="Times New Roman" panose="02020603050405020304" pitchFamily="18" charset="0"/>
              </a:rPr>
              <a:t> 280 </a:t>
            </a:r>
            <a:r>
              <a:rPr lang="zh-CN" altLang="en-US" sz="3200" dirty="0" smtClean="0">
                <a:solidFill>
                  <a:srgbClr val="000000"/>
                </a:solidFill>
                <a:cs typeface="Times New Roman" panose="02020603050405020304" pitchFamily="18" charset="0"/>
              </a:rPr>
              <a:t>芯片</a:t>
            </a:r>
            <a:r>
              <a:rPr lang="en-US" altLang="zh-CN" sz="3200" dirty="0" smtClean="0">
                <a:solidFill>
                  <a:srgbClr val="000000"/>
                </a:solidFill>
                <a:cs typeface="Times New Roman" panose="02020603050405020304" pitchFamily="18" charset="0"/>
              </a:rPr>
              <a:t>, </a:t>
            </a:r>
          </a:p>
          <a:p>
            <a:pPr fontAlgn="base">
              <a:spcBef>
                <a:spcPct val="20000"/>
              </a:spcBef>
              <a:spcAft>
                <a:spcPct val="0"/>
              </a:spcAft>
              <a:buClr>
                <a:srgbClr val="000000"/>
              </a:buClr>
              <a:buSzPct val="60000"/>
              <a:buFont typeface="Wingdings" pitchFamily="2" charset="2"/>
              <a:buNone/>
            </a:pPr>
            <a:r>
              <a:rPr lang="en-US" altLang="zh-CN" sz="3200" dirty="0" smtClean="0">
                <a:solidFill>
                  <a:srgbClr val="000000"/>
                </a:solidFill>
                <a:cs typeface="Times New Roman" panose="02020603050405020304" pitchFamily="18" charset="0"/>
              </a:rPr>
              <a:t>32 nm </a:t>
            </a:r>
            <a:r>
              <a:rPr lang="zh-CN" altLang="en-US" sz="3200" dirty="0" smtClean="0">
                <a:solidFill>
                  <a:srgbClr val="000000"/>
                </a:solidFill>
                <a:cs typeface="Times New Roman" panose="02020603050405020304" pitchFamily="18" charset="0"/>
              </a:rPr>
              <a:t>技术</a:t>
            </a:r>
            <a:endParaRPr lang="en-US" altLang="zh-CN" sz="3200" dirty="0" smtClean="0">
              <a:solidFill>
                <a:srgbClr val="000000"/>
              </a:solidFill>
              <a:cs typeface="Times New Roman" panose="02020603050405020304" pitchFamily="18" charset="0"/>
            </a:endParaRPr>
          </a:p>
          <a:p>
            <a:pPr fontAlgn="base">
              <a:spcBef>
                <a:spcPct val="20000"/>
              </a:spcBef>
              <a:spcAft>
                <a:spcPct val="0"/>
              </a:spcAft>
              <a:buClr>
                <a:srgbClr val="000000"/>
              </a:buClr>
              <a:buSzPct val="60000"/>
              <a:buFont typeface="Wingdings" pitchFamily="2" charset="2"/>
              <a:buNone/>
            </a:pPr>
            <a:r>
              <a:rPr lang="en-US" altLang="zh-CN" sz="3200" dirty="0" smtClean="0">
                <a:solidFill>
                  <a:srgbClr val="000000"/>
                </a:solidFill>
                <a:cs typeface="Times New Roman" panose="02020603050405020304" pitchFamily="18" charset="0"/>
              </a:rPr>
              <a:t> </a:t>
            </a:r>
            <a:r>
              <a:rPr lang="zh-CN" altLang="en-US" sz="3200" dirty="0" smtClean="0">
                <a:solidFill>
                  <a:srgbClr val="000000"/>
                </a:solidFill>
                <a:cs typeface="Times New Roman" panose="02020603050405020304" pitchFamily="18" charset="0"/>
              </a:rPr>
              <a:t>每个芯片尺寸</a:t>
            </a:r>
            <a:r>
              <a:rPr lang="en-US" altLang="zh-CN" sz="3200" dirty="0" smtClean="0">
                <a:solidFill>
                  <a:srgbClr val="000000"/>
                </a:solidFill>
                <a:cs typeface="Times New Roman" panose="02020603050405020304" pitchFamily="18" charset="0"/>
              </a:rPr>
              <a:t> 20.7 x 10.5 mm</a:t>
            </a:r>
            <a:r>
              <a:rPr lang="en-US" altLang="zh-CN" sz="3600" dirty="0" smtClean="0">
                <a:solidFill>
                  <a:srgbClr val="000000"/>
                </a:solidFill>
                <a:latin typeface="Arial Black" pitchFamily="34" charset="0"/>
              </a:rPr>
              <a:t> </a:t>
            </a:r>
            <a:endParaRPr lang="zh-CN" altLang="en-US" sz="3600" dirty="0">
              <a:solidFill>
                <a:srgbClr val="000000"/>
              </a:solidFill>
              <a:latin typeface="Arial Black" pitchFamily="34" charset="0"/>
            </a:endParaRPr>
          </a:p>
        </p:txBody>
      </p:sp>
      <p:sp>
        <p:nvSpPr>
          <p:cNvPr id="7" name="椭圆 6"/>
          <p:cNvSpPr/>
          <p:nvPr/>
        </p:nvSpPr>
        <p:spPr bwMode="auto">
          <a:xfrm>
            <a:off x="4788024" y="4693892"/>
            <a:ext cx="432048" cy="285466"/>
          </a:xfrm>
          <a:prstGeom prst="ellipse">
            <a:avLst/>
          </a:prstGeom>
          <a:no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20000"/>
              </a:spcBef>
              <a:spcAft>
                <a:spcPct val="0"/>
              </a:spcAft>
              <a:buClr>
                <a:srgbClr val="000000"/>
              </a:buClr>
              <a:buSzPct val="60000"/>
              <a:buFont typeface="Wingdings" pitchFamily="2" charset="2"/>
              <a:buNone/>
            </a:pPr>
            <a:endParaRPr lang="zh-CN" altLang="en-US" sz="3200" smtClean="0">
              <a:solidFill>
                <a:srgbClr val="000000"/>
              </a:solidFill>
              <a:latin typeface="Arial Black" pitchFamily="34" charset="0"/>
            </a:endParaRPr>
          </a:p>
        </p:txBody>
      </p:sp>
      <p:cxnSp>
        <p:nvCxnSpPr>
          <p:cNvPr id="8" name="直接箭头连接符 7"/>
          <p:cNvCxnSpPr>
            <a:stCxn id="7" idx="5"/>
          </p:cNvCxnSpPr>
          <p:nvPr/>
        </p:nvCxnSpPr>
        <p:spPr bwMode="auto">
          <a:xfrm>
            <a:off x="5156800" y="4937552"/>
            <a:ext cx="1143392" cy="651688"/>
          </a:xfrm>
          <a:prstGeom prst="straightConnector1">
            <a:avLst/>
          </a:prstGeom>
          <a:noFill/>
          <a:ln w="9525" cap="flat" cmpd="sng" algn="ctr">
            <a:solidFill>
              <a:srgbClr val="FF0000"/>
            </a:solidFill>
            <a:prstDash val="solid"/>
            <a:round/>
            <a:headEnd type="none" w="med" len="med"/>
            <a:tailEnd type="triangle"/>
          </a:ln>
          <a:effectLst/>
        </p:spPr>
      </p:cxnSp>
      <p:sp>
        <p:nvSpPr>
          <p:cNvPr id="9" name="文本框 8"/>
          <p:cNvSpPr txBox="1"/>
          <p:nvPr/>
        </p:nvSpPr>
        <p:spPr>
          <a:xfrm>
            <a:off x="6444208" y="5517232"/>
            <a:ext cx="1689858" cy="523220"/>
          </a:xfrm>
          <a:prstGeom prst="rect">
            <a:avLst/>
          </a:prstGeom>
          <a:noFill/>
        </p:spPr>
        <p:txBody>
          <a:bodyPr wrap="square" rtlCol="0">
            <a:spAutoFit/>
          </a:bodyPr>
          <a:lstStyle/>
          <a:p>
            <a:pPr fontAlgn="base">
              <a:spcBef>
                <a:spcPct val="20000"/>
              </a:spcBef>
              <a:spcAft>
                <a:spcPct val="0"/>
              </a:spcAft>
              <a:buClr>
                <a:srgbClr val="000000"/>
              </a:buClr>
              <a:buSzPct val="60000"/>
              <a:buFont typeface="Wingdings" pitchFamily="2" charset="2"/>
              <a:buNone/>
            </a:pPr>
            <a:r>
              <a:rPr lang="en-US" altLang="zh-CN" sz="2800" dirty="0" smtClean="0">
                <a:solidFill>
                  <a:srgbClr val="000000"/>
                </a:solidFill>
                <a:cs typeface="Times New Roman" panose="02020603050405020304" pitchFamily="18" charset="0"/>
              </a:rPr>
              <a:t>1</a:t>
            </a:r>
            <a:r>
              <a:rPr lang="zh-CN" altLang="en-US" sz="2800" dirty="0" smtClean="0">
                <a:solidFill>
                  <a:srgbClr val="000000"/>
                </a:solidFill>
                <a:cs typeface="Times New Roman" panose="02020603050405020304" pitchFamily="18" charset="0"/>
              </a:rPr>
              <a:t>个芯片</a:t>
            </a:r>
            <a:endParaRPr lang="zh-CN" altLang="en-US" sz="2800" dirty="0">
              <a:solidFill>
                <a:srgbClr val="000000"/>
              </a:solidFill>
              <a:cs typeface="Times New Roman" panose="02020603050405020304" pitchFamily="18" charset="0"/>
            </a:endParaRPr>
          </a:p>
        </p:txBody>
      </p:sp>
    </p:spTree>
    <p:extLst>
      <p:ext uri="{BB962C8B-B14F-4D97-AF65-F5344CB8AC3E}">
        <p14:creationId xmlns:p14="http://schemas.microsoft.com/office/powerpoint/2010/main" val="12296591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742457" y="249342"/>
            <a:ext cx="3990265"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en-US" altLang="zh-CN" sz="4000" b="1" kern="0" dirty="0" smtClean="0">
                <a:solidFill>
                  <a:srgbClr val="800000"/>
                </a:solidFill>
                <a:latin typeface="Arial" panose="020B0604020202020204" pitchFamily="34" charset="0"/>
                <a:ea typeface="黑体" panose="02010609060101010101" pitchFamily="49" charset="-122"/>
              </a:rPr>
              <a:t>Intel i7</a:t>
            </a:r>
            <a:r>
              <a:rPr lang="zh-CN" altLang="en-US" sz="4000" b="1" kern="0" dirty="0" smtClean="0">
                <a:solidFill>
                  <a:srgbClr val="800000"/>
                </a:solidFill>
                <a:latin typeface="Arial" panose="020B0604020202020204" pitchFamily="34" charset="0"/>
                <a:ea typeface="黑体" panose="02010609060101010101" pitchFamily="49" charset="-122"/>
              </a:rPr>
              <a:t>核</a:t>
            </a:r>
            <a:endParaRPr lang="zh-CN" altLang="en-US" sz="4000" b="1" kern="0" dirty="0">
              <a:solidFill>
                <a:srgbClr val="800000"/>
              </a:solidFill>
              <a:latin typeface="Arial" panose="020B0604020202020204" pitchFamily="34" charset="0"/>
              <a:ea typeface="黑体" panose="02010609060101010101" pitchFamily="49" charset="-122"/>
            </a:endParaRPr>
          </a:p>
        </p:txBody>
      </p:sp>
      <p:pic>
        <p:nvPicPr>
          <p:cNvPr id="6" name="图片 5"/>
          <p:cNvPicPr>
            <a:picLocks noChangeAspect="1"/>
          </p:cNvPicPr>
          <p:nvPr/>
        </p:nvPicPr>
        <p:blipFill>
          <a:blip r:embed="rId2"/>
          <a:stretch>
            <a:fillRect/>
          </a:stretch>
        </p:blipFill>
        <p:spPr>
          <a:xfrm>
            <a:off x="5508322" y="0"/>
            <a:ext cx="3635678" cy="2523402"/>
          </a:xfrm>
          <a:prstGeom prst="rect">
            <a:avLst/>
          </a:prstGeom>
        </p:spPr>
      </p:pic>
      <p:pic>
        <p:nvPicPr>
          <p:cNvPr id="4" name="图片 3"/>
          <p:cNvPicPr>
            <a:picLocks noChangeAspect="1"/>
          </p:cNvPicPr>
          <p:nvPr/>
        </p:nvPicPr>
        <p:blipFill>
          <a:blip r:embed="rId3"/>
          <a:stretch>
            <a:fillRect/>
          </a:stretch>
        </p:blipFill>
        <p:spPr>
          <a:xfrm>
            <a:off x="-33144" y="2276514"/>
            <a:ext cx="6824529" cy="4581486"/>
          </a:xfrm>
          <a:prstGeom prst="rect">
            <a:avLst/>
          </a:prstGeom>
        </p:spPr>
      </p:pic>
      <p:sp>
        <p:nvSpPr>
          <p:cNvPr id="2" name="文本框 1"/>
          <p:cNvSpPr txBox="1"/>
          <p:nvPr/>
        </p:nvSpPr>
        <p:spPr>
          <a:xfrm>
            <a:off x="3106316" y="1340159"/>
            <a:ext cx="2402006" cy="461665"/>
          </a:xfrm>
          <a:prstGeom prst="rect">
            <a:avLst/>
          </a:prstGeom>
          <a:noFill/>
        </p:spPr>
        <p:txBody>
          <a:bodyPr wrap="square" rtlCol="0">
            <a:spAutoFit/>
          </a:bodyPr>
          <a:lstStyle/>
          <a:p>
            <a:r>
              <a:rPr lang="zh-CN" altLang="en-US" sz="2400" dirty="0" smtClean="0"/>
              <a:t>芯片照片</a:t>
            </a:r>
            <a:endParaRPr lang="zh-CN" altLang="en-US" sz="2400" dirty="0"/>
          </a:p>
        </p:txBody>
      </p:sp>
      <p:sp>
        <p:nvSpPr>
          <p:cNvPr id="7" name="文本框 6"/>
          <p:cNvSpPr txBox="1"/>
          <p:nvPr/>
        </p:nvSpPr>
        <p:spPr>
          <a:xfrm>
            <a:off x="7060116" y="5072224"/>
            <a:ext cx="1815152" cy="461665"/>
          </a:xfrm>
          <a:prstGeom prst="rect">
            <a:avLst/>
          </a:prstGeom>
          <a:noFill/>
        </p:spPr>
        <p:txBody>
          <a:bodyPr wrap="square" rtlCol="0">
            <a:spAutoFit/>
          </a:bodyPr>
          <a:lstStyle/>
          <a:p>
            <a:r>
              <a:rPr lang="zh-CN" altLang="en-US" sz="2400" dirty="0" smtClean="0"/>
              <a:t>布置图</a:t>
            </a:r>
            <a:endParaRPr lang="zh-CN" altLang="en-US" sz="2400" dirty="0"/>
          </a:p>
        </p:txBody>
      </p:sp>
    </p:spTree>
    <p:extLst>
      <p:ext uri="{BB962C8B-B14F-4D97-AF65-F5344CB8AC3E}">
        <p14:creationId xmlns:p14="http://schemas.microsoft.com/office/powerpoint/2010/main" val="200700831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集成电路成本</a:t>
            </a:r>
            <a:endParaRPr lang="zh-CN" altLang="en-US" sz="4000" b="1" kern="0" dirty="0">
              <a:solidFill>
                <a:srgbClr val="800000"/>
              </a:solidFill>
              <a:latin typeface="Arial" panose="020B0604020202020204" pitchFamily="34" charset="0"/>
              <a:ea typeface="黑体" panose="02010609060101010101" pitchFamily="49" charset="-122"/>
            </a:endParaRPr>
          </a:p>
        </p:txBody>
      </p:sp>
      <mc:AlternateContent xmlns:mc="http://schemas.openxmlformats.org/markup-compatibility/2006" xmlns:a14="http://schemas.microsoft.com/office/drawing/2010/main">
        <mc:Choice Requires="a14">
          <p:sp>
            <p:nvSpPr>
              <p:cNvPr id="2" name="文本框 1"/>
              <p:cNvSpPr txBox="1"/>
              <p:nvPr/>
            </p:nvSpPr>
            <p:spPr>
              <a:xfrm>
                <a:off x="0" y="1296537"/>
                <a:ext cx="9143999" cy="2676758"/>
              </a:xfrm>
              <a:prstGeom prst="rect">
                <a:avLst/>
              </a:prstGeom>
              <a:noFill/>
            </p:spPr>
            <p:txBody>
              <a:bodyPr wrap="square" rtlCol="0">
                <a:spAutoFit/>
              </a:bodyPr>
              <a:lstStyle/>
              <a:p>
                <a:r>
                  <a:rPr lang="zh-CN" altLang="en-US" sz="2800" dirty="0" smtClean="0"/>
                  <a:t>集成电路成本</a:t>
                </a:r>
                <a:endParaRPr lang="en-US" altLang="zh-CN" sz="2800" dirty="0" smtClean="0"/>
              </a:p>
              <a:p>
                <a:endParaRPr lang="en-US" altLang="zh-CN" sz="2400" dirty="0"/>
              </a:p>
              <a:p>
                <a:r>
                  <a:rPr lang="en-US" altLang="zh-CN" sz="2800" dirty="0" smtClean="0"/>
                  <a:t>    </a:t>
                </a:r>
                <a14:m>
                  <m:oMath xmlns:m="http://schemas.openxmlformats.org/officeDocument/2006/math">
                    <m:r>
                      <a:rPr lang="zh-CN" altLang="en-US" sz="2400" dirty="0">
                        <a:latin typeface="Cambria Math" panose="02040503050406030204" pitchFamily="18" charset="0"/>
                      </a:rPr>
                      <m:t>集成</m:t>
                    </m:r>
                    <m:r>
                      <a:rPr lang="zh-CN" altLang="en-US" sz="2400" i="1" dirty="0" smtClean="0">
                        <a:latin typeface="Cambria Math" panose="02040503050406030204" pitchFamily="18" charset="0"/>
                      </a:rPr>
                      <m:t>电路</m:t>
                    </m:r>
                    <m:r>
                      <a:rPr lang="zh-CN" altLang="en-US" sz="2400" i="1" dirty="0">
                        <a:latin typeface="Cambria Math" panose="02040503050406030204" pitchFamily="18" charset="0"/>
                      </a:rPr>
                      <m:t>成本</m:t>
                    </m:r>
                    <m:r>
                      <a:rPr lang="en-US" altLang="zh-CN" sz="2400" b="0" i="1" dirty="0" smtClean="0">
                        <a:latin typeface="Cambria Math" panose="02040503050406030204" pitchFamily="18" charset="0"/>
                      </a:rPr>
                      <m:t>=</m:t>
                    </m:r>
                    <m:f>
                      <m:fPr>
                        <m:ctrlPr>
                          <a:rPr lang="en-US" altLang="zh-CN" sz="2400" b="0" i="1" dirty="0" smtClean="0">
                            <a:latin typeface="Cambria Math" panose="02040503050406030204" pitchFamily="18" charset="0"/>
                          </a:rPr>
                        </m:ctrlPr>
                      </m:fPr>
                      <m:num>
                        <m:r>
                          <a:rPr lang="zh-CN" altLang="en-US" sz="2400" i="1" dirty="0">
                            <a:latin typeface="Cambria Math" panose="02040503050406030204" pitchFamily="18" charset="0"/>
                          </a:rPr>
                          <m:t>晶片</m:t>
                        </m:r>
                        <m:r>
                          <a:rPr lang="zh-CN" altLang="en-US" sz="2400" i="1" dirty="0" smtClean="0">
                            <a:latin typeface="Cambria Math" panose="02040503050406030204" pitchFamily="18" charset="0"/>
                          </a:rPr>
                          <m:t>成本</m:t>
                        </m:r>
                        <m:r>
                          <a:rPr lang="en-US" altLang="zh-CN" sz="2400" b="0" i="1" dirty="0" smtClean="0">
                            <a:latin typeface="Cambria Math" panose="02040503050406030204" pitchFamily="18" charset="0"/>
                          </a:rPr>
                          <m:t>+</m:t>
                        </m:r>
                        <m:r>
                          <a:rPr lang="zh-CN" altLang="en-US" sz="2400" i="1" dirty="0">
                            <a:latin typeface="Cambria Math" panose="02040503050406030204" pitchFamily="18" charset="0"/>
                          </a:rPr>
                          <m:t>晶片</m:t>
                        </m:r>
                        <m:r>
                          <a:rPr lang="zh-CN" altLang="en-US" sz="2400" i="1" dirty="0" smtClean="0">
                            <a:latin typeface="Cambria Math" panose="02040503050406030204" pitchFamily="18" charset="0"/>
                          </a:rPr>
                          <m:t>测试</m:t>
                        </m:r>
                        <m:r>
                          <a:rPr lang="zh-CN" altLang="en-US" sz="2400" i="1" dirty="0">
                            <a:latin typeface="Cambria Math" panose="02040503050406030204" pitchFamily="18" charset="0"/>
                          </a:rPr>
                          <m:t>成本</m:t>
                        </m:r>
                        <m:r>
                          <a:rPr lang="en-US" altLang="zh-CN" sz="2400" b="0" i="1" dirty="0" smtClean="0">
                            <a:latin typeface="Cambria Math" panose="02040503050406030204" pitchFamily="18" charset="0"/>
                          </a:rPr>
                          <m:t>+</m:t>
                        </m:r>
                        <m:r>
                          <a:rPr lang="zh-CN" altLang="en-US" sz="2400" i="1" dirty="0">
                            <a:latin typeface="Cambria Math" panose="02040503050406030204" pitchFamily="18" charset="0"/>
                          </a:rPr>
                          <m:t>封装</m:t>
                        </m:r>
                        <m:r>
                          <a:rPr lang="zh-CN" altLang="en-US" sz="2400" b="0" i="1" dirty="0" smtClean="0">
                            <a:latin typeface="Cambria Math" panose="02040503050406030204" pitchFamily="18" charset="0"/>
                          </a:rPr>
                          <m:t>与</m:t>
                        </m:r>
                        <m:r>
                          <a:rPr lang="zh-CN" altLang="en-US" sz="2400" i="1" dirty="0">
                            <a:latin typeface="Cambria Math" panose="02040503050406030204" pitchFamily="18" charset="0"/>
                          </a:rPr>
                          <m:t>最终</m:t>
                        </m:r>
                        <m:r>
                          <a:rPr lang="zh-CN" altLang="en-US" sz="2400" i="1" dirty="0" smtClean="0">
                            <a:latin typeface="Cambria Math" panose="02040503050406030204" pitchFamily="18" charset="0"/>
                          </a:rPr>
                          <m:t>测试</m:t>
                        </m:r>
                        <m:r>
                          <a:rPr lang="zh-CN" altLang="en-US" sz="2400" i="1" dirty="0">
                            <a:latin typeface="Cambria Math" panose="02040503050406030204" pitchFamily="18" charset="0"/>
                          </a:rPr>
                          <m:t>成本</m:t>
                        </m:r>
                      </m:num>
                      <m:den>
                        <m:r>
                          <a:rPr lang="zh-CN" altLang="en-US" sz="2400" i="1" dirty="0">
                            <a:latin typeface="Cambria Math" panose="02040503050406030204" pitchFamily="18" charset="0"/>
                          </a:rPr>
                          <m:t>最终</m:t>
                        </m:r>
                        <m:r>
                          <a:rPr lang="zh-CN" altLang="en-US" sz="2400" i="1" dirty="0" smtClean="0">
                            <a:latin typeface="Cambria Math" panose="02040503050406030204" pitchFamily="18" charset="0"/>
                          </a:rPr>
                          <m:t>测试</m:t>
                        </m:r>
                        <m:r>
                          <a:rPr lang="zh-CN" altLang="en-US" sz="2400" i="1" dirty="0">
                            <a:latin typeface="Cambria Math" panose="02040503050406030204" pitchFamily="18" charset="0"/>
                          </a:rPr>
                          <m:t>成品率</m:t>
                        </m:r>
                      </m:den>
                    </m:f>
                  </m:oMath>
                </a14:m>
                <a:endParaRPr lang="en-US" altLang="zh-CN" sz="2000" b="0" dirty="0" smtClean="0"/>
              </a:p>
              <a:p>
                <a:endParaRPr lang="en-US" altLang="zh-CN" sz="2400" dirty="0" smtClean="0"/>
              </a:p>
              <a:p>
                <a:r>
                  <a:rPr lang="en-US" altLang="zh-CN" sz="2400" dirty="0" smtClean="0"/>
                  <a:t>                  </a:t>
                </a:r>
                <a14:m>
                  <m:oMath xmlns:m="http://schemas.openxmlformats.org/officeDocument/2006/math">
                    <m:r>
                      <a:rPr lang="zh-CN" altLang="en-US" sz="2400" dirty="0">
                        <a:latin typeface="Cambria Math" panose="02040503050406030204" pitchFamily="18" charset="0"/>
                      </a:rPr>
                      <m:t>晶片</m:t>
                    </m:r>
                    <m:r>
                      <a:rPr lang="zh-CN" altLang="en-US" sz="2400" i="1" dirty="0" smtClean="0">
                        <a:latin typeface="Cambria Math" panose="02040503050406030204" pitchFamily="18" charset="0"/>
                      </a:rPr>
                      <m:t>成本</m:t>
                    </m:r>
                    <m:r>
                      <a:rPr lang="en-US" altLang="zh-CN" sz="2400" b="0" i="1" dirty="0" smtClean="0">
                        <a:latin typeface="Cambria Math" panose="02040503050406030204" pitchFamily="18" charset="0"/>
                      </a:rPr>
                      <m:t>=</m:t>
                    </m:r>
                    <m:f>
                      <m:fPr>
                        <m:ctrlPr>
                          <a:rPr lang="en-US" altLang="zh-CN" sz="2400" b="0" i="1" dirty="0" smtClean="0">
                            <a:latin typeface="Cambria Math" panose="02040503050406030204" pitchFamily="18" charset="0"/>
                          </a:rPr>
                        </m:ctrlPr>
                      </m:fPr>
                      <m:num>
                        <m:r>
                          <a:rPr lang="zh-CN" altLang="en-US" sz="2400" i="1" dirty="0">
                            <a:latin typeface="Cambria Math" panose="02040503050406030204" pitchFamily="18" charset="0"/>
                          </a:rPr>
                          <m:t>晶圆</m:t>
                        </m:r>
                        <m:r>
                          <a:rPr lang="zh-CN" altLang="en-US" sz="2400" i="1" dirty="0" smtClean="0">
                            <a:latin typeface="Cambria Math" panose="02040503050406030204" pitchFamily="18" charset="0"/>
                          </a:rPr>
                          <m:t>成本</m:t>
                        </m:r>
                      </m:num>
                      <m:den>
                        <m:r>
                          <a:rPr lang="zh-CN" altLang="en-US" sz="2400" i="1" dirty="0">
                            <a:latin typeface="Cambria Math" panose="02040503050406030204" pitchFamily="18" charset="0"/>
                          </a:rPr>
                          <m:t>单个</m:t>
                        </m:r>
                        <m:r>
                          <a:rPr lang="zh-CN" altLang="en-US" sz="2400" i="1" dirty="0" smtClean="0">
                            <a:latin typeface="Cambria Math" panose="02040503050406030204" pitchFamily="18" charset="0"/>
                          </a:rPr>
                          <m:t>晶圆</m:t>
                        </m:r>
                        <m:r>
                          <a:rPr lang="zh-CN" altLang="en-US" sz="2400" b="0" i="1" dirty="0" smtClean="0">
                            <a:latin typeface="Cambria Math" panose="02040503050406030204" pitchFamily="18" charset="0"/>
                          </a:rPr>
                          <m:t>上的</m:t>
                        </m:r>
                        <m:r>
                          <a:rPr lang="zh-CN" altLang="en-US" sz="2400" i="1" dirty="0">
                            <a:latin typeface="Cambria Math" panose="02040503050406030204" pitchFamily="18" charset="0"/>
                          </a:rPr>
                          <m:t>晶片</m:t>
                        </m:r>
                        <m:r>
                          <a:rPr lang="zh-CN" altLang="en-US" sz="2400" b="0" i="1" dirty="0" smtClean="0">
                            <a:latin typeface="Cambria Math" panose="02040503050406030204" pitchFamily="18" charset="0"/>
                          </a:rPr>
                          <m:t>数</m:t>
                        </m:r>
                        <m:r>
                          <a:rPr lang="en-US" altLang="zh-CN" sz="2400" b="0" i="1" dirty="0" smtClean="0">
                            <a:latin typeface="Cambria Math" panose="02040503050406030204" pitchFamily="18" charset="0"/>
                            <a:ea typeface="Cambria Math" panose="02040503050406030204" pitchFamily="18" charset="0"/>
                          </a:rPr>
                          <m:t>×</m:t>
                        </m:r>
                        <m:r>
                          <a:rPr lang="zh-CN" altLang="en-US" sz="2400" i="1" dirty="0">
                            <a:latin typeface="Cambria Math" panose="02040503050406030204" pitchFamily="18" charset="0"/>
                            <a:ea typeface="Cambria Math" panose="02040503050406030204" pitchFamily="18" charset="0"/>
                          </a:rPr>
                          <m:t>晶片</m:t>
                        </m:r>
                        <m:r>
                          <a:rPr lang="zh-CN" altLang="en-US" sz="2400" i="1" dirty="0" smtClean="0">
                            <a:latin typeface="Cambria Math" panose="02040503050406030204" pitchFamily="18" charset="0"/>
                            <a:ea typeface="Cambria Math" panose="02040503050406030204" pitchFamily="18" charset="0"/>
                          </a:rPr>
                          <m:t>成品率</m:t>
                        </m:r>
                      </m:den>
                    </m:f>
                  </m:oMath>
                </a14:m>
                <a:endParaRPr lang="zh-CN" altLang="en-US" sz="2400" dirty="0"/>
              </a:p>
            </p:txBody>
          </p:sp>
        </mc:Choice>
        <mc:Fallback xmlns="">
          <p:sp>
            <p:nvSpPr>
              <p:cNvPr id="2" name="文本框 1"/>
              <p:cNvSpPr txBox="1">
                <a:spLocks noRot="1" noChangeAspect="1" noMove="1" noResize="1" noEditPoints="1" noAdjustHandles="1" noChangeArrowheads="1" noChangeShapeType="1" noTextEdit="1"/>
              </p:cNvSpPr>
              <p:nvPr/>
            </p:nvSpPr>
            <p:spPr>
              <a:xfrm>
                <a:off x="0" y="1296537"/>
                <a:ext cx="9143999" cy="2676758"/>
              </a:xfrm>
              <a:prstGeom prst="rect">
                <a:avLst/>
              </a:prstGeom>
              <a:blipFill rotWithShape="0">
                <a:blip r:embed="rId2"/>
                <a:stretch>
                  <a:fillRect l="-1333" t="-318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文本框 6"/>
              <p:cNvSpPr txBox="1"/>
              <p:nvPr/>
            </p:nvSpPr>
            <p:spPr>
              <a:xfrm>
                <a:off x="0" y="4043702"/>
                <a:ext cx="9143999" cy="1421864"/>
              </a:xfrm>
              <a:prstGeom prst="rect">
                <a:avLst/>
              </a:prstGeom>
              <a:noFill/>
            </p:spPr>
            <p:txBody>
              <a:bodyPr wrap="square" rtlCol="0">
                <a:spAutoFit/>
              </a:bodyPr>
              <a:lstStyle/>
              <a:p>
                <a:r>
                  <a:rPr lang="en-US" altLang="zh-CN" sz="2800" dirty="0" smtClean="0"/>
                  <a:t>Bose-Einstein</a:t>
                </a:r>
                <a:r>
                  <a:rPr lang="zh-CN" altLang="en-US" sz="2800" dirty="0" smtClean="0"/>
                  <a:t>经验模型</a:t>
                </a:r>
                <a:endParaRPr lang="en-US" altLang="zh-CN" sz="2800" dirty="0" smtClean="0"/>
              </a:p>
              <a:p>
                <a:r>
                  <a:rPr lang="en-US" altLang="zh-CN" sz="2800" dirty="0" smtClean="0"/>
                  <a:t> </a:t>
                </a:r>
                <a:endParaRPr lang="en-US" altLang="zh-CN" sz="2400" dirty="0" smtClean="0"/>
              </a:p>
              <a:p>
                <a:r>
                  <a:rPr lang="en-US" altLang="zh-CN" sz="2800" dirty="0" smtClean="0"/>
                  <a:t>  </a:t>
                </a:r>
                <a14:m>
                  <m:oMath xmlns:m="http://schemas.openxmlformats.org/officeDocument/2006/math">
                    <m:r>
                      <a:rPr lang="en-US" altLang="zh-CN" sz="2400" b="0" i="0" dirty="0" smtClean="0">
                        <a:latin typeface="Cambria Math" panose="02040503050406030204" pitchFamily="18" charset="0"/>
                      </a:rPr>
                      <m:t> </m:t>
                    </m:r>
                    <m:r>
                      <a:rPr lang="zh-CN" altLang="en-US" sz="2400" dirty="0">
                        <a:latin typeface="Cambria Math" panose="02040503050406030204" pitchFamily="18" charset="0"/>
                      </a:rPr>
                      <m:t>晶片</m:t>
                    </m:r>
                    <m:r>
                      <a:rPr lang="zh-CN" altLang="en-US" sz="2400" i="1" dirty="0" smtClean="0">
                        <a:latin typeface="Cambria Math" panose="02040503050406030204" pitchFamily="18" charset="0"/>
                      </a:rPr>
                      <m:t>正品率</m:t>
                    </m:r>
                    <m:r>
                      <a:rPr lang="en-US" altLang="zh-CN" sz="2400" b="0" i="1" dirty="0" smtClean="0">
                        <a:latin typeface="Cambria Math" panose="02040503050406030204" pitchFamily="18" charset="0"/>
                      </a:rPr>
                      <m:t>=</m:t>
                    </m:r>
                    <m:r>
                      <a:rPr lang="zh-CN" altLang="en-US" sz="2400" i="1" dirty="0">
                        <a:latin typeface="Cambria Math" panose="02040503050406030204" pitchFamily="18" charset="0"/>
                      </a:rPr>
                      <m:t>晶圆正品</m:t>
                    </m:r>
                    <m:r>
                      <a:rPr lang="zh-CN" altLang="en-US" sz="2400" b="0" i="1" dirty="0" smtClean="0">
                        <a:latin typeface="Cambria Math" panose="02040503050406030204" pitchFamily="18" charset="0"/>
                      </a:rPr>
                      <m:t>率</m:t>
                    </m:r>
                    <m:r>
                      <a:rPr lang="en-US" altLang="zh-CN" sz="2400" b="0" i="1" dirty="0" smtClean="0">
                        <a:latin typeface="Cambria Math" panose="02040503050406030204" pitchFamily="18" charset="0"/>
                        <a:ea typeface="Cambria Math" panose="02040503050406030204" pitchFamily="18" charset="0"/>
                      </a:rPr>
                      <m:t>×1/</m:t>
                    </m:r>
                    <m:sSup>
                      <m:sSupPr>
                        <m:ctrlPr>
                          <a:rPr lang="en-US" altLang="zh-CN" sz="2400" b="0" i="1" dirty="0" smtClean="0">
                            <a:latin typeface="Cambria Math" panose="02040503050406030204" pitchFamily="18" charset="0"/>
                            <a:ea typeface="Cambria Math" panose="02040503050406030204" pitchFamily="18" charset="0"/>
                          </a:rPr>
                        </m:ctrlPr>
                      </m:sSupPr>
                      <m:e>
                        <m:d>
                          <m:dPr>
                            <m:ctrlPr>
                              <a:rPr lang="en-US" altLang="zh-CN" sz="2400" b="0" i="1" dirty="0" smtClean="0">
                                <a:latin typeface="Cambria Math" panose="02040503050406030204" pitchFamily="18" charset="0"/>
                                <a:ea typeface="Cambria Math" panose="02040503050406030204" pitchFamily="18" charset="0"/>
                              </a:rPr>
                            </m:ctrlPr>
                          </m:dPr>
                          <m:e>
                            <m:r>
                              <a:rPr lang="en-US" altLang="zh-CN" sz="2400" b="0" i="1" dirty="0" smtClean="0">
                                <a:latin typeface="Cambria Math" panose="02040503050406030204" pitchFamily="18" charset="0"/>
                                <a:ea typeface="Cambria Math" panose="02040503050406030204" pitchFamily="18" charset="0"/>
                              </a:rPr>
                              <m:t>1+</m:t>
                            </m:r>
                            <m:r>
                              <a:rPr lang="zh-CN" altLang="en-US" sz="2400" i="1" dirty="0">
                                <a:latin typeface="Cambria Math" panose="02040503050406030204" pitchFamily="18" charset="0"/>
                                <a:ea typeface="Cambria Math" panose="02040503050406030204" pitchFamily="18" charset="0"/>
                              </a:rPr>
                              <m:t>单位</m:t>
                            </m:r>
                            <m:r>
                              <a:rPr lang="zh-CN" altLang="en-US" sz="2400" i="1" dirty="0" smtClean="0">
                                <a:latin typeface="Cambria Math" panose="02040503050406030204" pitchFamily="18" charset="0"/>
                                <a:ea typeface="Cambria Math" panose="02040503050406030204" pitchFamily="18" charset="0"/>
                              </a:rPr>
                              <m:t>面积</m:t>
                            </m:r>
                            <m:r>
                              <a:rPr lang="zh-CN" altLang="en-US" sz="2400" i="1" dirty="0">
                                <a:latin typeface="Cambria Math" panose="02040503050406030204" pitchFamily="18" charset="0"/>
                                <a:ea typeface="Cambria Math" panose="02040503050406030204" pitchFamily="18" charset="0"/>
                              </a:rPr>
                              <m:t>缺陷</m:t>
                            </m:r>
                            <m:r>
                              <a:rPr lang="en-US" altLang="zh-CN" sz="2400" i="1" dirty="0" smtClean="0">
                                <a:latin typeface="Cambria Math" panose="02040503050406030204" pitchFamily="18" charset="0"/>
                                <a:ea typeface="Cambria Math" panose="02040503050406030204" pitchFamily="18" charset="0"/>
                              </a:rPr>
                              <m:t>×</m:t>
                            </m:r>
                            <m:r>
                              <a:rPr lang="zh-CN" altLang="en-US" sz="2400" i="1" dirty="0">
                                <a:latin typeface="Cambria Math" panose="02040503050406030204" pitchFamily="18" charset="0"/>
                                <a:ea typeface="Cambria Math" panose="02040503050406030204" pitchFamily="18" charset="0"/>
                              </a:rPr>
                              <m:t>晶片</m:t>
                            </m:r>
                            <m:r>
                              <a:rPr lang="zh-CN" altLang="en-US" sz="2400" b="0" i="1" dirty="0" smtClean="0">
                                <a:latin typeface="Cambria Math" panose="02040503050406030204" pitchFamily="18" charset="0"/>
                                <a:ea typeface="Cambria Math" panose="02040503050406030204" pitchFamily="18" charset="0"/>
                              </a:rPr>
                              <m:t>面积</m:t>
                            </m:r>
                          </m:e>
                        </m:d>
                      </m:e>
                      <m:sup>
                        <m:r>
                          <a:rPr lang="en-US" altLang="zh-CN" sz="2400" b="0" i="1" dirty="0" smtClean="0">
                            <a:latin typeface="Cambria Math" panose="02040503050406030204" pitchFamily="18" charset="0"/>
                            <a:ea typeface="Cambria Math" panose="02040503050406030204" pitchFamily="18" charset="0"/>
                          </a:rPr>
                          <m:t>𝑁</m:t>
                        </m:r>
                      </m:sup>
                    </m:sSup>
                  </m:oMath>
                </a14:m>
                <a:endParaRPr lang="zh-CN" altLang="en-US" sz="2800" dirty="0"/>
              </a:p>
            </p:txBody>
          </p:sp>
        </mc:Choice>
        <mc:Fallback xmlns="">
          <p:sp>
            <p:nvSpPr>
              <p:cNvPr id="7" name="文本框 6"/>
              <p:cNvSpPr txBox="1">
                <a:spLocks noRot="1" noChangeAspect="1" noMove="1" noResize="1" noEditPoints="1" noAdjustHandles="1" noChangeArrowheads="1" noChangeShapeType="1" noTextEdit="1"/>
              </p:cNvSpPr>
              <p:nvPr/>
            </p:nvSpPr>
            <p:spPr>
              <a:xfrm>
                <a:off x="0" y="4043702"/>
                <a:ext cx="9143999" cy="1421864"/>
              </a:xfrm>
              <a:prstGeom prst="rect">
                <a:avLst/>
              </a:prstGeom>
              <a:blipFill rotWithShape="0">
                <a:blip r:embed="rId3"/>
                <a:stretch>
                  <a:fillRect l="-1333" t="-5556"/>
                </a:stretch>
              </a:blipFill>
            </p:spPr>
            <p:txBody>
              <a:bodyPr/>
              <a:lstStyle/>
              <a:p>
                <a:r>
                  <a:rPr lang="zh-CN" altLang="en-US">
                    <a:noFill/>
                  </a:rPr>
                  <a:t> </a:t>
                </a:r>
              </a:p>
            </p:txBody>
          </p:sp>
        </mc:Fallback>
      </mc:AlternateContent>
      <p:sp>
        <p:nvSpPr>
          <p:cNvPr id="9" name="文本框 8"/>
          <p:cNvSpPr txBox="1"/>
          <p:nvPr/>
        </p:nvSpPr>
        <p:spPr>
          <a:xfrm>
            <a:off x="360383" y="5660272"/>
            <a:ext cx="8423229" cy="83099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smtClean="0"/>
              <a:t>单位面积上缺陷：</a:t>
            </a:r>
            <a:r>
              <a:rPr lang="en-US" altLang="zh-CN" sz="2400" dirty="0" smtClean="0"/>
              <a:t>0.016-0.057</a:t>
            </a:r>
            <a:r>
              <a:rPr lang="zh-CN" altLang="en-US" sz="2400" dirty="0" smtClean="0"/>
              <a:t>个缺陷每平方厘米 </a:t>
            </a:r>
            <a:r>
              <a:rPr lang="en-US" altLang="zh-CN" sz="2400" dirty="0" smtClean="0">
                <a:latin typeface="宋体" panose="02010600030101010101" pitchFamily="2" charset="-122"/>
                <a:ea typeface="宋体" panose="02010600030101010101" pitchFamily="2" charset="-122"/>
              </a:rPr>
              <a:t>(2010</a:t>
            </a:r>
            <a:r>
              <a:rPr lang="zh-CN" altLang="en-US" sz="2400" dirty="0" smtClean="0">
                <a:latin typeface="宋体" panose="02010600030101010101" pitchFamily="2" charset="-122"/>
                <a:ea typeface="宋体" panose="02010600030101010101" pitchFamily="2" charset="-122"/>
              </a:rPr>
              <a:t>年</a:t>
            </a:r>
            <a:r>
              <a:rPr lang="en-US" altLang="zh-CN" sz="2400" dirty="0" smtClean="0">
                <a:latin typeface="宋体" panose="02010600030101010101" pitchFamily="2" charset="-122"/>
                <a:ea typeface="宋体" panose="02010600030101010101" pitchFamily="2" charset="-122"/>
              </a:rPr>
              <a:t>)</a:t>
            </a:r>
          </a:p>
          <a:p>
            <a:pPr marL="342900" indent="-342900">
              <a:buFont typeface="Wingdings" panose="05000000000000000000" pitchFamily="2" charset="2"/>
              <a:buChar char="l"/>
            </a:pPr>
            <a:r>
              <a:rPr lang="en-US" altLang="zh-CN" sz="2400" dirty="0" smtClean="0">
                <a:latin typeface="宋体" panose="02010600030101010101" pitchFamily="2" charset="-122"/>
                <a:ea typeface="宋体" panose="02010600030101010101" pitchFamily="2" charset="-122"/>
              </a:rPr>
              <a:t>N</a:t>
            </a:r>
            <a:r>
              <a:rPr lang="zh-CN" altLang="en-US" sz="2400" dirty="0" smtClean="0">
                <a:latin typeface="宋体" panose="02010600030101010101" pitchFamily="2" charset="-122"/>
                <a:ea typeface="宋体" panose="02010600030101010101" pitchFamily="2" charset="-122"/>
              </a:rPr>
              <a:t>为工艺复杂度因子：</a:t>
            </a:r>
            <a:r>
              <a:rPr lang="en-US" altLang="zh-CN" sz="2400" dirty="0" smtClean="0">
                <a:latin typeface="宋体" panose="02010600030101010101" pitchFamily="2" charset="-122"/>
                <a:ea typeface="宋体" panose="02010600030101010101" pitchFamily="2" charset="-122"/>
              </a:rPr>
              <a:t>11.5-15.5(40nm</a:t>
            </a:r>
            <a:r>
              <a:rPr lang="zh-CN" altLang="en-US" sz="2400" dirty="0" smtClean="0">
                <a:latin typeface="宋体" panose="02010600030101010101" pitchFamily="2" charset="-122"/>
                <a:ea typeface="宋体" panose="02010600030101010101" pitchFamily="2" charset="-122"/>
              </a:rPr>
              <a:t>，</a:t>
            </a:r>
            <a:r>
              <a:rPr lang="en-US" altLang="zh-CN" sz="2400" dirty="0" smtClean="0">
                <a:latin typeface="宋体" panose="02010600030101010101" pitchFamily="2" charset="-122"/>
                <a:ea typeface="宋体" panose="02010600030101010101" pitchFamily="2" charset="-122"/>
              </a:rPr>
              <a:t>2010</a:t>
            </a:r>
            <a:r>
              <a:rPr lang="zh-CN" altLang="en-US" sz="2400" dirty="0" smtClean="0">
                <a:latin typeface="宋体" panose="02010600030101010101" pitchFamily="2" charset="-122"/>
                <a:ea typeface="宋体" panose="02010600030101010101" pitchFamily="2" charset="-122"/>
              </a:rPr>
              <a:t>年</a:t>
            </a:r>
            <a:r>
              <a:rPr lang="en-US" altLang="zh-CN" sz="2400" dirty="0" smtClean="0">
                <a:latin typeface="宋体" panose="02010600030101010101" pitchFamily="2" charset="-122"/>
                <a:ea typeface="宋体" panose="02010600030101010101" pitchFamily="2" charset="-122"/>
              </a:rPr>
              <a:t>)</a:t>
            </a:r>
            <a:endParaRPr lang="zh-CN" altLang="en-US" sz="2400" dirty="0"/>
          </a:p>
        </p:txBody>
      </p:sp>
    </p:spTree>
    <p:extLst>
      <p:ext uri="{BB962C8B-B14F-4D97-AF65-F5344CB8AC3E}">
        <p14:creationId xmlns:p14="http://schemas.microsoft.com/office/powerpoint/2010/main" val="25549148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集成电路成本</a:t>
            </a:r>
            <a:endParaRPr lang="zh-CN" altLang="en-US" sz="4000" b="1" kern="0" dirty="0">
              <a:solidFill>
                <a:srgbClr val="800000"/>
              </a:solidFill>
              <a:latin typeface="Arial" panose="020B0604020202020204" pitchFamily="34" charset="0"/>
              <a:ea typeface="黑体" panose="02010609060101010101" pitchFamily="49" charset="-122"/>
            </a:endParaRPr>
          </a:p>
        </p:txBody>
      </p:sp>
      <mc:AlternateContent xmlns:mc="http://schemas.openxmlformats.org/markup-compatibility/2006" xmlns:a14="http://schemas.microsoft.com/office/drawing/2010/main">
        <mc:Choice Requires="a14">
          <p:sp>
            <p:nvSpPr>
              <p:cNvPr id="2" name="文本框 1"/>
              <p:cNvSpPr txBox="1"/>
              <p:nvPr/>
            </p:nvSpPr>
            <p:spPr>
              <a:xfrm>
                <a:off x="0" y="1296537"/>
                <a:ext cx="9144000" cy="2465803"/>
              </a:xfrm>
              <a:prstGeom prst="rect">
                <a:avLst/>
              </a:prstGeom>
              <a:noFill/>
            </p:spPr>
            <p:txBody>
              <a:bodyPr wrap="square" rtlCol="0">
                <a:spAutoFit/>
              </a:bodyPr>
              <a:lstStyle/>
              <a:p>
                <a:r>
                  <a:rPr lang="zh-CN" altLang="en-US" sz="3200" dirty="0" smtClean="0"/>
                  <a:t>  单个晶圆的晶片数量</a:t>
                </a:r>
                <a:endParaRPr lang="en-US" altLang="zh-CN" sz="3200" dirty="0" smtClean="0"/>
              </a:p>
              <a:p>
                <a:endParaRPr lang="en-US" altLang="zh-CN" sz="3200" dirty="0" smtClean="0"/>
              </a:p>
              <a:p>
                <a:endParaRPr lang="en-US" altLang="zh-CN" sz="3200" dirty="0"/>
              </a:p>
              <a:p>
                <a:pPr/>
                <a14:m>
                  <m:oMathPara xmlns:m="http://schemas.openxmlformats.org/officeDocument/2006/math">
                    <m:oMathParaPr>
                      <m:jc m:val="centerGroup"/>
                    </m:oMathParaPr>
                    <m:oMath xmlns:m="http://schemas.openxmlformats.org/officeDocument/2006/math">
                      <m:r>
                        <a:rPr lang="zh-CN" altLang="en-US" sz="2400" dirty="0" smtClean="0">
                          <a:latin typeface="Cambria Math" panose="02040503050406030204" pitchFamily="18" charset="0"/>
                        </a:rPr>
                        <m:t>每个</m:t>
                      </m:r>
                      <m:r>
                        <a:rPr lang="zh-CN" altLang="en-US" sz="2400" i="1" dirty="0">
                          <a:latin typeface="Cambria Math" panose="02040503050406030204" pitchFamily="18" charset="0"/>
                        </a:rPr>
                        <m:t>晶圆</m:t>
                      </m:r>
                      <m:r>
                        <a:rPr lang="zh-CN" altLang="en-US" sz="2400" b="0" i="1" dirty="0" smtClean="0">
                          <a:latin typeface="Cambria Math" panose="02040503050406030204" pitchFamily="18" charset="0"/>
                        </a:rPr>
                        <m:t>上</m:t>
                      </m:r>
                      <m:r>
                        <a:rPr lang="zh-CN" altLang="en-US" sz="2400" i="1" dirty="0">
                          <a:latin typeface="Cambria Math" panose="02040503050406030204" pitchFamily="18" charset="0"/>
                        </a:rPr>
                        <m:t>晶片</m:t>
                      </m:r>
                      <m:r>
                        <a:rPr lang="zh-CN" altLang="en-US" sz="2400" b="0" i="1" dirty="0" smtClean="0">
                          <a:latin typeface="Cambria Math" panose="02040503050406030204" pitchFamily="18" charset="0"/>
                        </a:rPr>
                        <m:t>数</m:t>
                      </m:r>
                      <m:r>
                        <a:rPr lang="en-US" altLang="zh-CN" sz="2400" b="0" i="1" dirty="0" smtClean="0">
                          <a:latin typeface="Cambria Math" panose="02040503050406030204" pitchFamily="18" charset="0"/>
                        </a:rPr>
                        <m:t>=</m:t>
                      </m:r>
                      <m:f>
                        <m:fPr>
                          <m:ctrlPr>
                            <a:rPr lang="en-US" altLang="zh-CN" sz="2400" b="0" i="1" dirty="0" smtClean="0">
                              <a:latin typeface="Cambria Math" panose="02040503050406030204" pitchFamily="18" charset="0"/>
                            </a:rPr>
                          </m:ctrlPr>
                        </m:fPr>
                        <m:num>
                          <m:r>
                            <a:rPr lang="zh-CN" altLang="en-US" sz="2400" b="0" i="1" dirty="0" smtClean="0">
                              <a:latin typeface="Cambria Math" panose="02040503050406030204" pitchFamily="18" charset="0"/>
                            </a:rPr>
                            <m:t>𝜋</m:t>
                          </m:r>
                          <m:r>
                            <a:rPr lang="en-US" altLang="zh-CN" sz="2400" b="0" i="1" dirty="0" smtClean="0">
                              <a:latin typeface="Cambria Math" panose="02040503050406030204" pitchFamily="18" charset="0"/>
                              <a:ea typeface="Cambria Math" panose="02040503050406030204" pitchFamily="18" charset="0"/>
                            </a:rPr>
                            <m:t>×</m:t>
                          </m:r>
                          <m:sSup>
                            <m:sSupPr>
                              <m:ctrlPr>
                                <a:rPr lang="en-US" altLang="zh-CN" sz="2400" b="0" i="1" dirty="0" smtClean="0">
                                  <a:latin typeface="Cambria Math" panose="02040503050406030204" pitchFamily="18" charset="0"/>
                                  <a:ea typeface="Cambria Math" panose="02040503050406030204" pitchFamily="18" charset="0"/>
                                </a:rPr>
                              </m:ctrlPr>
                            </m:sSupPr>
                            <m:e>
                              <m:d>
                                <m:dPr>
                                  <m:ctrlPr>
                                    <a:rPr lang="en-US" altLang="zh-CN" sz="2400" b="0" i="1" dirty="0" smtClean="0">
                                      <a:latin typeface="Cambria Math" panose="02040503050406030204" pitchFamily="18" charset="0"/>
                                      <a:ea typeface="Cambria Math" panose="02040503050406030204" pitchFamily="18" charset="0"/>
                                    </a:rPr>
                                  </m:ctrlPr>
                                </m:dPr>
                                <m:e>
                                  <m:r>
                                    <a:rPr lang="zh-CN" altLang="en-US" sz="2400" i="1" dirty="0">
                                      <a:latin typeface="Cambria Math" panose="02040503050406030204" pitchFamily="18" charset="0"/>
                                      <a:ea typeface="Cambria Math" panose="02040503050406030204" pitchFamily="18" charset="0"/>
                                    </a:rPr>
                                    <m:t>晶圆</m:t>
                                  </m:r>
                                  <m:r>
                                    <a:rPr lang="zh-CN" altLang="en-US" sz="2400" i="1" dirty="0" smtClean="0">
                                      <a:latin typeface="Cambria Math" panose="02040503050406030204" pitchFamily="18" charset="0"/>
                                      <a:ea typeface="Cambria Math" panose="02040503050406030204" pitchFamily="18" charset="0"/>
                                    </a:rPr>
                                    <m:t>直径</m:t>
                                  </m:r>
                                  <m:r>
                                    <a:rPr lang="en-US" altLang="zh-CN" sz="2400" b="0" i="1" dirty="0" smtClean="0">
                                      <a:latin typeface="Cambria Math" panose="02040503050406030204" pitchFamily="18" charset="0"/>
                                      <a:ea typeface="Cambria Math" panose="02040503050406030204" pitchFamily="18" charset="0"/>
                                    </a:rPr>
                                    <m:t>/2</m:t>
                                  </m:r>
                                </m:e>
                              </m:d>
                            </m:e>
                            <m:sup>
                              <m:r>
                                <a:rPr lang="en-US" altLang="zh-CN" sz="2400" b="0" i="1" dirty="0" smtClean="0">
                                  <a:latin typeface="Cambria Math" panose="02040503050406030204" pitchFamily="18" charset="0"/>
                                  <a:ea typeface="Cambria Math" panose="02040503050406030204" pitchFamily="18" charset="0"/>
                                </a:rPr>
                                <m:t>2</m:t>
                              </m:r>
                            </m:sup>
                          </m:sSup>
                        </m:num>
                        <m:den>
                          <m:r>
                            <a:rPr lang="zh-CN" altLang="en-US" sz="2400" i="1" dirty="0">
                              <a:latin typeface="Cambria Math" panose="02040503050406030204" pitchFamily="18" charset="0"/>
                            </a:rPr>
                            <m:t>晶片</m:t>
                          </m:r>
                          <m:r>
                            <a:rPr lang="zh-CN" altLang="en-US" sz="2400" i="1" dirty="0" smtClean="0">
                              <a:latin typeface="Cambria Math" panose="02040503050406030204" pitchFamily="18" charset="0"/>
                            </a:rPr>
                            <m:t>面积</m:t>
                          </m:r>
                        </m:den>
                      </m:f>
                      <m:r>
                        <a:rPr lang="en-US" altLang="zh-CN" sz="2400" b="0" i="1" dirty="0" smtClean="0">
                          <a:latin typeface="Cambria Math" panose="02040503050406030204" pitchFamily="18" charset="0"/>
                        </a:rPr>
                        <m:t>−</m:t>
                      </m:r>
                      <m:f>
                        <m:fPr>
                          <m:ctrlPr>
                            <a:rPr lang="en-US" altLang="zh-CN" sz="2400" b="0" i="1" dirty="0" smtClean="0">
                              <a:latin typeface="Cambria Math" panose="02040503050406030204" pitchFamily="18" charset="0"/>
                            </a:rPr>
                          </m:ctrlPr>
                        </m:fPr>
                        <m:num>
                          <m:r>
                            <a:rPr lang="zh-CN" altLang="en-US" sz="2400" b="0" i="1" dirty="0" smtClean="0">
                              <a:latin typeface="Cambria Math" panose="02040503050406030204" pitchFamily="18" charset="0"/>
                            </a:rPr>
                            <m:t>𝜋</m:t>
                          </m:r>
                          <m:r>
                            <a:rPr lang="en-US" altLang="zh-CN" sz="2400" b="0" i="1" dirty="0" smtClean="0">
                              <a:latin typeface="Cambria Math" panose="02040503050406030204" pitchFamily="18" charset="0"/>
                              <a:ea typeface="Cambria Math" panose="02040503050406030204" pitchFamily="18" charset="0"/>
                            </a:rPr>
                            <m:t>×</m:t>
                          </m:r>
                          <m:r>
                            <a:rPr lang="zh-CN" altLang="en-US" sz="2400" i="1" dirty="0">
                              <a:latin typeface="Cambria Math" panose="02040503050406030204" pitchFamily="18" charset="0"/>
                              <a:ea typeface="Cambria Math" panose="02040503050406030204" pitchFamily="18" charset="0"/>
                            </a:rPr>
                            <m:t>晶圆</m:t>
                          </m:r>
                          <m:r>
                            <a:rPr lang="zh-CN" altLang="en-US" sz="2400" i="1" dirty="0" smtClean="0">
                              <a:latin typeface="Cambria Math" panose="02040503050406030204" pitchFamily="18" charset="0"/>
                              <a:ea typeface="Cambria Math" panose="02040503050406030204" pitchFamily="18" charset="0"/>
                            </a:rPr>
                            <m:t>直径</m:t>
                          </m:r>
                        </m:num>
                        <m:den>
                          <m:rad>
                            <m:radPr>
                              <m:degHide m:val="on"/>
                              <m:ctrlPr>
                                <a:rPr lang="en-US" altLang="zh-CN" sz="2400" b="0" i="1" dirty="0" smtClean="0">
                                  <a:latin typeface="Cambria Math" panose="02040503050406030204" pitchFamily="18" charset="0"/>
                                </a:rPr>
                              </m:ctrlPr>
                            </m:radPr>
                            <m:deg/>
                            <m:e>
                              <m:r>
                                <a:rPr lang="en-US" altLang="zh-CN" sz="2400" b="0" i="1" dirty="0" smtClean="0">
                                  <a:latin typeface="Cambria Math" panose="02040503050406030204" pitchFamily="18" charset="0"/>
                                </a:rPr>
                                <m:t>2</m:t>
                              </m:r>
                              <m:r>
                                <a:rPr lang="en-US" altLang="zh-CN" sz="2400" i="1" dirty="0">
                                  <a:latin typeface="Cambria Math" panose="02040503050406030204" pitchFamily="18" charset="0"/>
                                  <a:ea typeface="Cambria Math" panose="02040503050406030204" pitchFamily="18" charset="0"/>
                                </a:rPr>
                                <m:t>×</m:t>
                              </m:r>
                              <m:r>
                                <a:rPr lang="zh-CN" altLang="en-US" sz="2400" i="1" dirty="0">
                                  <a:latin typeface="Cambria Math" panose="02040503050406030204" pitchFamily="18" charset="0"/>
                                  <a:ea typeface="Cambria Math" panose="02040503050406030204" pitchFamily="18" charset="0"/>
                                </a:rPr>
                                <m:t>晶片面积</m:t>
                              </m:r>
                            </m:e>
                          </m:rad>
                        </m:den>
                      </m:f>
                    </m:oMath>
                  </m:oMathPara>
                </a14:m>
                <a:endParaRPr lang="zh-CN" altLang="en-US" dirty="0"/>
              </a:p>
            </p:txBody>
          </p:sp>
        </mc:Choice>
        <mc:Fallback xmlns="">
          <p:sp>
            <p:nvSpPr>
              <p:cNvPr id="2" name="文本框 1"/>
              <p:cNvSpPr txBox="1">
                <a:spLocks noRot="1" noChangeAspect="1" noMove="1" noResize="1" noEditPoints="1" noAdjustHandles="1" noChangeArrowheads="1" noChangeShapeType="1" noTextEdit="1"/>
              </p:cNvSpPr>
              <p:nvPr/>
            </p:nvSpPr>
            <p:spPr>
              <a:xfrm>
                <a:off x="0" y="1296537"/>
                <a:ext cx="9144000" cy="2465803"/>
              </a:xfrm>
              <a:prstGeom prst="rect">
                <a:avLst/>
              </a:prstGeom>
              <a:blipFill rotWithShape="0">
                <a:blip r:embed="rId2"/>
                <a:stretch>
                  <a:fillRect t="-4208"/>
                </a:stretch>
              </a:blipFill>
            </p:spPr>
            <p:txBody>
              <a:bodyPr/>
              <a:lstStyle/>
              <a:p>
                <a:r>
                  <a:rPr lang="zh-CN" altLang="en-US">
                    <a:noFill/>
                  </a:rPr>
                  <a:t> </a:t>
                </a:r>
              </a:p>
            </p:txBody>
          </p:sp>
        </mc:Fallback>
      </mc:AlternateContent>
      <p:sp>
        <p:nvSpPr>
          <p:cNvPr id="6" name="文本框 5"/>
          <p:cNvSpPr txBox="1"/>
          <p:nvPr/>
        </p:nvSpPr>
        <p:spPr>
          <a:xfrm>
            <a:off x="658053" y="4421875"/>
            <a:ext cx="7827893" cy="1200329"/>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smtClean="0"/>
              <a:t>公式中第一项是晶圆面积与晶片面积之比</a:t>
            </a:r>
            <a:endParaRPr lang="en-US" altLang="zh-CN" sz="2400" dirty="0" smtClean="0"/>
          </a:p>
          <a:p>
            <a:pPr marL="342900" indent="-342900">
              <a:buFont typeface="Wingdings" panose="05000000000000000000" pitchFamily="2" charset="2"/>
              <a:buChar char="l"/>
            </a:pPr>
            <a:r>
              <a:rPr lang="zh-CN" altLang="en-US" sz="2400" dirty="0" smtClean="0"/>
              <a:t>公式中第二项是对晶圆边缘处矩形不完整造成损失的补偿项</a:t>
            </a:r>
            <a:endParaRPr lang="zh-CN" altLang="en-US" sz="2400" dirty="0"/>
          </a:p>
        </p:txBody>
      </p:sp>
    </p:spTree>
    <p:extLst>
      <p:ext uri="{BB962C8B-B14F-4D97-AF65-F5344CB8AC3E}">
        <p14:creationId xmlns:p14="http://schemas.microsoft.com/office/powerpoint/2010/main" val="421765545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p:cNvSpPr txBox="1"/>
              <p:nvPr/>
            </p:nvSpPr>
            <p:spPr>
              <a:xfrm>
                <a:off x="191069" y="409432"/>
                <a:ext cx="8802806" cy="6086474"/>
              </a:xfrm>
              <a:prstGeom prst="rect">
                <a:avLst/>
              </a:prstGeom>
              <a:noFill/>
            </p:spPr>
            <p:txBody>
              <a:bodyPr wrap="square" rtlCol="0">
                <a:spAutoFit/>
              </a:bodyPr>
              <a:lstStyle/>
              <a:p>
                <a:r>
                  <a:rPr lang="zh-CN" altLang="en-US" sz="2400" b="1" dirty="0" smtClean="0"/>
                  <a:t>例</a:t>
                </a:r>
                <a:r>
                  <a:rPr lang="zh-CN" altLang="en-US" sz="2400" dirty="0" smtClean="0"/>
                  <a:t>  若晶片边长为</a:t>
                </a:r>
                <a:r>
                  <a:rPr lang="en-US" altLang="zh-CN" sz="2400" dirty="0" smtClean="0"/>
                  <a:t>1.5cm</a:t>
                </a:r>
                <a:r>
                  <a:rPr lang="zh-CN" altLang="en-US" sz="2400" dirty="0" smtClean="0"/>
                  <a:t>，求一个</a:t>
                </a:r>
                <a:r>
                  <a:rPr lang="en-US" altLang="zh-CN" sz="2400" dirty="0" smtClean="0"/>
                  <a:t>300mm</a:t>
                </a:r>
                <a:r>
                  <a:rPr lang="zh-CN" altLang="en-US" sz="2400" dirty="0" smtClean="0"/>
                  <a:t>晶圆上的晶片数目，若晶片的边长为</a:t>
                </a:r>
                <a:r>
                  <a:rPr lang="en-US" altLang="zh-CN" sz="2400" dirty="0" smtClean="0"/>
                  <a:t>1cm</a:t>
                </a:r>
                <a:r>
                  <a:rPr lang="zh-CN" altLang="en-US" sz="2400" dirty="0" smtClean="0"/>
                  <a:t>，又有多少晶片？</a:t>
                </a:r>
                <a:endParaRPr lang="en-US" altLang="zh-CN" sz="2400" dirty="0" smtClean="0"/>
              </a:p>
              <a:p>
                <a:endParaRPr lang="en-US" altLang="zh-CN" sz="2400" dirty="0"/>
              </a:p>
              <a:p>
                <a:endParaRPr lang="en-US" altLang="zh-CN" sz="2400" dirty="0" smtClean="0"/>
              </a:p>
              <a:p>
                <a:r>
                  <a:rPr lang="zh-CN" altLang="en-US" sz="2400" dirty="0" smtClean="0"/>
                  <a:t>当晶片面积为</a:t>
                </a:r>
                <a:r>
                  <a:rPr lang="en-US" altLang="zh-CN" sz="2400" dirty="0" smtClean="0"/>
                  <a:t>2.25</a:t>
                </a:r>
                <a14:m>
                  <m:oMath xmlns:m="http://schemas.openxmlformats.org/officeDocument/2006/math">
                    <m:sSup>
                      <m:sSupPr>
                        <m:ctrlPr>
                          <a:rPr lang="en-US" altLang="zh-CN" sz="2400" i="1" smtClean="0">
                            <a:latin typeface="Cambria Math" panose="02040503050406030204" pitchFamily="18" charset="0"/>
                          </a:rPr>
                        </m:ctrlPr>
                      </m:sSupPr>
                      <m:e>
                        <m:r>
                          <a:rPr lang="en-US" altLang="zh-CN" sz="2400" b="0" i="1" smtClean="0">
                            <a:latin typeface="Cambria Math" panose="02040503050406030204" pitchFamily="18" charset="0"/>
                          </a:rPr>
                          <m:t> </m:t>
                        </m:r>
                        <m:r>
                          <a:rPr lang="en-US" altLang="zh-CN" sz="2400" b="0" i="1" smtClean="0">
                            <a:latin typeface="Cambria Math" panose="02040503050406030204" pitchFamily="18" charset="0"/>
                          </a:rPr>
                          <m:t>𝑐𝑚</m:t>
                        </m:r>
                      </m:e>
                      <m:sup>
                        <m:r>
                          <a:rPr lang="en-US" altLang="zh-CN" sz="2400" b="0" i="1" smtClean="0">
                            <a:latin typeface="Cambria Math" panose="02040503050406030204" pitchFamily="18" charset="0"/>
                          </a:rPr>
                          <m:t>2</m:t>
                        </m:r>
                      </m:sup>
                    </m:sSup>
                  </m:oMath>
                </a14:m>
                <a:endParaRPr lang="en-US" altLang="zh-CN" sz="2400" dirty="0" smtClean="0"/>
              </a:p>
              <a:p>
                <a:endParaRPr lang="en-US" altLang="zh-CN" sz="2400" dirty="0" smtClean="0"/>
              </a:p>
              <a:p>
                <a:r>
                  <a:rPr lang="en-US" altLang="zh-CN" sz="2400" dirty="0" smtClean="0"/>
                  <a:t>   </a:t>
                </a:r>
                <a14:m>
                  <m:oMath xmlns:m="http://schemas.openxmlformats.org/officeDocument/2006/math">
                    <m:r>
                      <a:rPr lang="en-US" altLang="zh-CN" sz="2400" b="0" i="0" smtClean="0">
                        <a:latin typeface="Cambria Math" panose="02040503050406030204" pitchFamily="18" charset="0"/>
                      </a:rPr>
                      <m:t>    </m:t>
                    </m:r>
                    <m:r>
                      <a:rPr lang="zh-CN" altLang="en-US" sz="2400" i="1">
                        <a:latin typeface="Cambria Math" panose="02040503050406030204" pitchFamily="18" charset="0"/>
                      </a:rPr>
                      <m:t>每个</m:t>
                    </m:r>
                    <m:r>
                      <a:rPr lang="zh-CN" altLang="en-US" sz="2400" i="1" smtClean="0">
                        <a:latin typeface="Cambria Math" panose="02040503050406030204" pitchFamily="18" charset="0"/>
                      </a:rPr>
                      <m:t>晶</m:t>
                    </m:r>
                    <m:r>
                      <a:rPr lang="zh-CN" altLang="en-US" sz="2400" b="0" i="1" smtClean="0">
                        <a:latin typeface="Cambria Math" panose="02040503050406030204" pitchFamily="18" charset="0"/>
                      </a:rPr>
                      <m:t>圆的</m:t>
                    </m:r>
                    <m:r>
                      <a:rPr lang="zh-CN" altLang="en-US" sz="2400" i="1">
                        <a:latin typeface="Cambria Math" panose="02040503050406030204" pitchFamily="18" charset="0"/>
                      </a:rPr>
                      <m:t>晶片</m:t>
                    </m:r>
                    <m:r>
                      <a:rPr lang="zh-CN" altLang="en-US" sz="2400" b="0" i="1" smtClean="0">
                        <a:latin typeface="Cambria Math" panose="02040503050406030204" pitchFamily="18" charset="0"/>
                      </a:rPr>
                      <m:t>数</m:t>
                    </m:r>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r>
                          <a:rPr lang="zh-CN" altLang="en-US" sz="2400" b="0" i="1" smtClean="0">
                            <a:latin typeface="Cambria Math" panose="02040503050406030204" pitchFamily="18" charset="0"/>
                          </a:rPr>
                          <m:t>𝜋</m:t>
                        </m:r>
                        <m:r>
                          <a:rPr lang="en-US" altLang="zh-CN" sz="2400" b="0" i="1" smtClean="0">
                            <a:latin typeface="Cambria Math" panose="02040503050406030204" pitchFamily="18" charset="0"/>
                            <a:ea typeface="Cambria Math" panose="02040503050406030204" pitchFamily="18" charset="0"/>
                          </a:rPr>
                          <m:t>×</m:t>
                        </m:r>
                        <m:sSup>
                          <m:sSupPr>
                            <m:ctrlPr>
                              <a:rPr lang="en-US" altLang="zh-CN" sz="2400" b="0" i="1" smtClean="0">
                                <a:latin typeface="Cambria Math" panose="02040503050406030204" pitchFamily="18" charset="0"/>
                                <a:ea typeface="Cambria Math" panose="02040503050406030204" pitchFamily="18" charset="0"/>
                              </a:rPr>
                            </m:ctrlPr>
                          </m:sSupPr>
                          <m:e>
                            <m:d>
                              <m:dPr>
                                <m:ctrlPr>
                                  <a:rPr lang="en-US" altLang="zh-CN" sz="2400" b="0" i="1" smtClean="0">
                                    <a:latin typeface="Cambria Math" panose="02040503050406030204" pitchFamily="18" charset="0"/>
                                    <a:ea typeface="Cambria Math" panose="02040503050406030204" pitchFamily="18" charset="0"/>
                                  </a:rPr>
                                </m:ctrlPr>
                              </m:dPr>
                              <m:e>
                                <m:r>
                                  <a:rPr lang="en-US" altLang="zh-CN" sz="2400" b="0" i="1" smtClean="0">
                                    <a:latin typeface="Cambria Math" panose="02040503050406030204" pitchFamily="18" charset="0"/>
                                    <a:ea typeface="Cambria Math" panose="02040503050406030204" pitchFamily="18" charset="0"/>
                                  </a:rPr>
                                  <m:t>30/2</m:t>
                                </m:r>
                              </m:e>
                            </m:d>
                          </m:e>
                          <m:sup>
                            <m:r>
                              <a:rPr lang="en-US" altLang="zh-CN" sz="2400" b="0" i="1" smtClean="0">
                                <a:latin typeface="Cambria Math" panose="02040503050406030204" pitchFamily="18" charset="0"/>
                                <a:ea typeface="Cambria Math" panose="02040503050406030204" pitchFamily="18" charset="0"/>
                              </a:rPr>
                              <m:t>2</m:t>
                            </m:r>
                          </m:sup>
                        </m:sSup>
                      </m:num>
                      <m:den>
                        <m:r>
                          <a:rPr lang="en-US" altLang="zh-CN" sz="2400" b="0" i="1" smtClean="0">
                            <a:latin typeface="Cambria Math" panose="02040503050406030204" pitchFamily="18" charset="0"/>
                          </a:rPr>
                          <m:t>2.25</m:t>
                        </m:r>
                      </m:den>
                    </m:f>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r>
                          <a:rPr lang="zh-CN" altLang="en-US" sz="2400" b="0" i="1" smtClean="0">
                            <a:latin typeface="Cambria Math" panose="02040503050406030204" pitchFamily="18" charset="0"/>
                          </a:rPr>
                          <m:t>𝜋</m:t>
                        </m:r>
                        <m:r>
                          <a:rPr lang="en-US" altLang="zh-CN" sz="2400" b="0" i="1" smtClean="0">
                            <a:latin typeface="Cambria Math" panose="02040503050406030204" pitchFamily="18" charset="0"/>
                            <a:ea typeface="Cambria Math" panose="02040503050406030204" pitchFamily="18" charset="0"/>
                          </a:rPr>
                          <m:t>×30</m:t>
                        </m:r>
                      </m:num>
                      <m:den>
                        <m:rad>
                          <m:radPr>
                            <m:degHide m:val="on"/>
                            <m:ctrlPr>
                              <a:rPr lang="en-US" altLang="zh-CN" sz="2400" b="0" i="1" smtClean="0">
                                <a:latin typeface="Cambria Math" panose="02040503050406030204" pitchFamily="18" charset="0"/>
                              </a:rPr>
                            </m:ctrlPr>
                          </m:radPr>
                          <m:deg/>
                          <m:e>
                            <m:r>
                              <a:rPr lang="en-US" altLang="zh-CN" sz="2400" b="0" i="1" smtClean="0">
                                <a:latin typeface="Cambria Math" panose="02040503050406030204" pitchFamily="18" charset="0"/>
                              </a:rPr>
                              <m:t>2</m:t>
                            </m:r>
                            <m:r>
                              <a:rPr lang="en-US" altLang="zh-CN" sz="2400" b="0" i="1" smtClean="0">
                                <a:latin typeface="Cambria Math" panose="02040503050406030204" pitchFamily="18" charset="0"/>
                                <a:ea typeface="Cambria Math" panose="02040503050406030204" pitchFamily="18" charset="0"/>
                              </a:rPr>
                              <m:t>×2.25</m:t>
                            </m:r>
                          </m:e>
                        </m:rad>
                      </m:den>
                    </m:f>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706.9</m:t>
                        </m:r>
                      </m:num>
                      <m:den>
                        <m:r>
                          <a:rPr lang="en-US" altLang="zh-CN" sz="2400" b="0" i="1" smtClean="0">
                            <a:latin typeface="Cambria Math" panose="02040503050406030204" pitchFamily="18" charset="0"/>
                          </a:rPr>
                          <m:t>2.25</m:t>
                        </m:r>
                      </m:den>
                    </m:f>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94.2</m:t>
                        </m:r>
                      </m:num>
                      <m:den>
                        <m:r>
                          <a:rPr lang="en-US" altLang="zh-CN" sz="2400" b="0" i="1" smtClean="0">
                            <a:latin typeface="Cambria Math" panose="02040503050406030204" pitchFamily="18" charset="0"/>
                          </a:rPr>
                          <m:t>2.12</m:t>
                        </m:r>
                      </m:den>
                    </m:f>
                  </m:oMath>
                </a14:m>
                <a:r>
                  <a:rPr lang="en-US" altLang="zh-CN" sz="2400" dirty="0">
                    <a:latin typeface="Cambria Math" panose="02040503050406030204" pitchFamily="18" charset="0"/>
                  </a:rPr>
                  <a:t>=270</a:t>
                </a:r>
              </a:p>
              <a:p>
                <a:endParaRPr lang="en-US" altLang="zh-CN" sz="2400" dirty="0" smtClean="0"/>
              </a:p>
              <a:p>
                <a:endParaRPr lang="en-US" altLang="zh-CN" sz="2400" dirty="0"/>
              </a:p>
              <a:p>
                <a:r>
                  <a:rPr lang="zh-CN" altLang="en-US" sz="2400" dirty="0" smtClean="0"/>
                  <a:t>当晶片面积为</a:t>
                </a:r>
                <a:r>
                  <a:rPr lang="en-US" altLang="zh-CN" sz="2400" dirty="0" smtClean="0"/>
                  <a:t>1</a:t>
                </a:r>
                <a14:m>
                  <m:oMath xmlns:m="http://schemas.openxmlformats.org/officeDocument/2006/math">
                    <m:sSup>
                      <m:sSupPr>
                        <m:ctrlPr>
                          <a:rPr lang="en-US" altLang="zh-CN" sz="2400" i="1" smtClean="0">
                            <a:latin typeface="Cambria Math" panose="02040503050406030204" pitchFamily="18" charset="0"/>
                          </a:rPr>
                        </m:ctrlPr>
                      </m:sSupPr>
                      <m:e>
                        <m:r>
                          <a:rPr lang="en-US" altLang="zh-CN" sz="2400" i="1" smtClean="0">
                            <a:latin typeface="Cambria Math" panose="02040503050406030204" pitchFamily="18" charset="0"/>
                          </a:rPr>
                          <m:t> </m:t>
                        </m:r>
                        <m:r>
                          <a:rPr lang="en-US" altLang="zh-CN" sz="2400" i="1">
                            <a:latin typeface="Cambria Math" panose="02040503050406030204" pitchFamily="18" charset="0"/>
                          </a:rPr>
                          <m:t>𝑐𝑚</m:t>
                        </m:r>
                      </m:e>
                      <m:sup>
                        <m:r>
                          <a:rPr lang="en-US" altLang="zh-CN" sz="2400" i="1">
                            <a:latin typeface="Cambria Math" panose="02040503050406030204" pitchFamily="18" charset="0"/>
                          </a:rPr>
                          <m:t>2</m:t>
                        </m:r>
                      </m:sup>
                    </m:sSup>
                  </m:oMath>
                </a14:m>
                <a:endParaRPr lang="en-US" altLang="zh-CN" sz="2400" dirty="0" smtClean="0"/>
              </a:p>
              <a:p>
                <a:endParaRPr lang="en-US" altLang="zh-CN" sz="2400" dirty="0" smtClean="0"/>
              </a:p>
              <a:p>
                <a14:m>
                  <m:oMath xmlns:m="http://schemas.openxmlformats.org/officeDocument/2006/math">
                    <m:r>
                      <a:rPr lang="en-US" altLang="zh-CN" sz="2400" b="0" i="1" smtClean="0">
                        <a:latin typeface="Cambria Math" panose="02040503050406030204" pitchFamily="18" charset="0"/>
                      </a:rPr>
                      <m:t>        </m:t>
                    </m:r>
                    <m:r>
                      <a:rPr lang="zh-CN" altLang="en-US" sz="2400" i="1">
                        <a:latin typeface="Cambria Math" panose="02040503050406030204" pitchFamily="18" charset="0"/>
                      </a:rPr>
                      <m:t>每个晶圆的晶片数</m:t>
                    </m:r>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zh-CN" altLang="en-US" sz="2400" i="1">
                            <a:latin typeface="Cambria Math" panose="02040503050406030204" pitchFamily="18" charset="0"/>
                          </a:rPr>
                          <m:t>𝜋</m:t>
                        </m:r>
                        <m:r>
                          <a:rPr lang="en-US" altLang="zh-CN" sz="2400" i="1">
                            <a:latin typeface="Cambria Math" panose="02040503050406030204" pitchFamily="18" charset="0"/>
                            <a:ea typeface="Cambria Math" panose="02040503050406030204" pitchFamily="18" charset="0"/>
                          </a:rPr>
                          <m:t>×</m:t>
                        </m:r>
                        <m:sSup>
                          <m:sSupPr>
                            <m:ctrlPr>
                              <a:rPr lang="en-US" altLang="zh-CN" sz="2400" i="1">
                                <a:latin typeface="Cambria Math" panose="02040503050406030204" pitchFamily="18" charset="0"/>
                                <a:ea typeface="Cambria Math" panose="02040503050406030204" pitchFamily="18" charset="0"/>
                              </a:rPr>
                            </m:ctrlPr>
                          </m:sSupPr>
                          <m:e>
                            <m:d>
                              <m:dPr>
                                <m:ctrlPr>
                                  <a:rPr lang="en-US" altLang="zh-CN" sz="2400" i="1">
                                    <a:latin typeface="Cambria Math" panose="02040503050406030204" pitchFamily="18" charset="0"/>
                                    <a:ea typeface="Cambria Math" panose="02040503050406030204" pitchFamily="18" charset="0"/>
                                  </a:rPr>
                                </m:ctrlPr>
                              </m:dPr>
                              <m:e>
                                <m:r>
                                  <a:rPr lang="en-US" altLang="zh-CN" sz="2400" i="1">
                                    <a:latin typeface="Cambria Math" panose="02040503050406030204" pitchFamily="18" charset="0"/>
                                    <a:ea typeface="Cambria Math" panose="02040503050406030204" pitchFamily="18" charset="0"/>
                                  </a:rPr>
                                  <m:t>30/2</m:t>
                                </m:r>
                              </m:e>
                            </m:d>
                          </m:e>
                          <m:sup>
                            <m:r>
                              <a:rPr lang="en-US" altLang="zh-CN" sz="2400" i="1">
                                <a:latin typeface="Cambria Math" panose="02040503050406030204" pitchFamily="18" charset="0"/>
                                <a:ea typeface="Cambria Math" panose="02040503050406030204" pitchFamily="18" charset="0"/>
                              </a:rPr>
                              <m:t>2</m:t>
                            </m:r>
                          </m:sup>
                        </m:sSup>
                      </m:num>
                      <m:den>
                        <m:r>
                          <a:rPr lang="en-US" altLang="zh-CN" sz="2400" b="0" i="1" smtClean="0">
                            <a:latin typeface="Cambria Math" panose="02040503050406030204" pitchFamily="18" charset="0"/>
                          </a:rPr>
                          <m:t>1</m:t>
                        </m:r>
                        <m:r>
                          <a:rPr lang="en-US" altLang="zh-CN" sz="2400" i="1">
                            <a:latin typeface="Cambria Math" panose="02040503050406030204" pitchFamily="18" charset="0"/>
                          </a:rPr>
                          <m:t>.</m:t>
                        </m:r>
                        <m:r>
                          <a:rPr lang="en-US" altLang="zh-CN" sz="2400" b="0" i="1" smtClean="0">
                            <a:latin typeface="Cambria Math" panose="02040503050406030204" pitchFamily="18" charset="0"/>
                          </a:rPr>
                          <m:t>00</m:t>
                        </m:r>
                      </m:den>
                    </m:f>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zh-CN" altLang="en-US" sz="2400" i="1">
                            <a:latin typeface="Cambria Math" panose="02040503050406030204" pitchFamily="18" charset="0"/>
                          </a:rPr>
                          <m:t>𝜋</m:t>
                        </m:r>
                        <m:r>
                          <a:rPr lang="en-US" altLang="zh-CN" sz="2400" i="1">
                            <a:latin typeface="Cambria Math" panose="02040503050406030204" pitchFamily="18" charset="0"/>
                            <a:ea typeface="Cambria Math" panose="02040503050406030204" pitchFamily="18" charset="0"/>
                          </a:rPr>
                          <m:t>×30</m:t>
                        </m:r>
                      </m:num>
                      <m:den>
                        <m:rad>
                          <m:radPr>
                            <m:degHide m:val="on"/>
                            <m:ctrlPr>
                              <a:rPr lang="en-US" altLang="zh-CN" sz="2400" i="1">
                                <a:latin typeface="Cambria Math" panose="02040503050406030204" pitchFamily="18" charset="0"/>
                              </a:rPr>
                            </m:ctrlPr>
                          </m:radPr>
                          <m:deg/>
                          <m:e>
                            <m:r>
                              <a:rPr lang="en-US" altLang="zh-CN" sz="2400" i="1">
                                <a:latin typeface="Cambria Math" panose="02040503050406030204" pitchFamily="18" charset="0"/>
                              </a:rPr>
                              <m:t>2</m:t>
                            </m:r>
                            <m:r>
                              <a:rPr lang="en-US" altLang="zh-CN" sz="2400" i="1">
                                <a:latin typeface="Cambria Math" panose="02040503050406030204" pitchFamily="18" charset="0"/>
                                <a:ea typeface="Cambria Math" panose="02040503050406030204" pitchFamily="18" charset="0"/>
                              </a:rPr>
                              <m:t>×</m:t>
                            </m:r>
                            <m:r>
                              <a:rPr lang="en-US" altLang="zh-CN" sz="2400" b="0" i="1" smtClean="0">
                                <a:latin typeface="Cambria Math" panose="02040503050406030204" pitchFamily="18" charset="0"/>
                                <a:ea typeface="Cambria Math" panose="02040503050406030204" pitchFamily="18" charset="0"/>
                              </a:rPr>
                              <m:t>1</m:t>
                            </m:r>
                            <m:r>
                              <a:rPr lang="en-US" altLang="zh-CN" sz="2400" i="1">
                                <a:latin typeface="Cambria Math" panose="02040503050406030204" pitchFamily="18" charset="0"/>
                                <a:ea typeface="Cambria Math" panose="02040503050406030204" pitchFamily="18" charset="0"/>
                              </a:rPr>
                              <m:t>.</m:t>
                            </m:r>
                            <m:r>
                              <a:rPr lang="en-US" altLang="zh-CN" sz="2400" b="0" i="1" smtClean="0">
                                <a:latin typeface="Cambria Math" panose="02040503050406030204" pitchFamily="18" charset="0"/>
                                <a:ea typeface="Cambria Math" panose="02040503050406030204" pitchFamily="18" charset="0"/>
                              </a:rPr>
                              <m:t>00</m:t>
                            </m:r>
                          </m:e>
                        </m:rad>
                      </m:den>
                    </m:f>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706.9</m:t>
                        </m:r>
                      </m:num>
                      <m:den>
                        <m:r>
                          <a:rPr lang="en-US" altLang="zh-CN" sz="2400" b="0" i="1" smtClean="0">
                            <a:latin typeface="Cambria Math" panose="02040503050406030204" pitchFamily="18" charset="0"/>
                          </a:rPr>
                          <m:t>1</m:t>
                        </m:r>
                        <m:r>
                          <a:rPr lang="en-US" altLang="zh-CN" sz="2400" i="1">
                            <a:latin typeface="Cambria Math" panose="02040503050406030204" pitchFamily="18" charset="0"/>
                          </a:rPr>
                          <m:t>.</m:t>
                        </m:r>
                        <m:r>
                          <a:rPr lang="en-US" altLang="zh-CN" sz="2400" b="0" i="1" smtClean="0">
                            <a:latin typeface="Cambria Math" panose="02040503050406030204" pitchFamily="18" charset="0"/>
                          </a:rPr>
                          <m:t>00</m:t>
                        </m:r>
                      </m:den>
                    </m:f>
                    <m:r>
                      <a:rPr lang="en-US" altLang="zh-CN" sz="2400" i="1">
                        <a:latin typeface="Cambria Math" panose="02040503050406030204" pitchFamily="18" charset="0"/>
                      </a:rPr>
                      <m:t>−</m:t>
                    </m:r>
                    <m:f>
                      <m:fPr>
                        <m:ctrlPr>
                          <a:rPr lang="en-US" altLang="zh-CN" sz="2400" i="1">
                            <a:latin typeface="Cambria Math" panose="02040503050406030204" pitchFamily="18" charset="0"/>
                          </a:rPr>
                        </m:ctrlPr>
                      </m:fPr>
                      <m:num>
                        <m:r>
                          <a:rPr lang="en-US" altLang="zh-CN" sz="2400" i="1">
                            <a:latin typeface="Cambria Math" panose="02040503050406030204" pitchFamily="18" charset="0"/>
                          </a:rPr>
                          <m:t>94.2</m:t>
                        </m:r>
                      </m:num>
                      <m:den>
                        <m:r>
                          <a:rPr lang="en-US" altLang="zh-CN" sz="2400" b="0" i="1" smtClean="0">
                            <a:latin typeface="Cambria Math" panose="02040503050406030204" pitchFamily="18" charset="0"/>
                          </a:rPr>
                          <m:t>1</m:t>
                        </m:r>
                        <m:r>
                          <a:rPr lang="en-US" altLang="zh-CN" sz="2400" i="1">
                            <a:latin typeface="Cambria Math" panose="02040503050406030204" pitchFamily="18" charset="0"/>
                          </a:rPr>
                          <m:t>.</m:t>
                        </m:r>
                        <m:r>
                          <a:rPr lang="en-US" altLang="zh-CN" sz="2400" b="0" i="1" smtClean="0">
                            <a:latin typeface="Cambria Math" panose="02040503050406030204" pitchFamily="18" charset="0"/>
                          </a:rPr>
                          <m:t>4</m:t>
                        </m:r>
                        <m:r>
                          <a:rPr lang="en-US" altLang="zh-CN" sz="2400" i="1">
                            <a:latin typeface="Cambria Math" panose="02040503050406030204" pitchFamily="18" charset="0"/>
                          </a:rPr>
                          <m:t>1</m:t>
                        </m:r>
                      </m:den>
                    </m:f>
                  </m:oMath>
                </a14:m>
                <a:r>
                  <a:rPr lang="en-US" altLang="zh-CN" sz="2400" dirty="0" smtClean="0"/>
                  <a:t>=640</a:t>
                </a:r>
                <a:endParaRPr lang="en-US" altLang="zh-CN" sz="2400" dirty="0"/>
              </a:p>
              <a:p>
                <a:endParaRPr lang="en-US" altLang="zh-CN" sz="2400" dirty="0"/>
              </a:p>
              <a:p>
                <a:r>
                  <a:rPr lang="zh-CN" altLang="en-US" sz="2400" dirty="0" smtClean="0"/>
                  <a:t>数量增加为原来</a:t>
                </a:r>
                <a:r>
                  <a:rPr lang="en-US" altLang="zh-CN" sz="2400" dirty="0" smtClean="0"/>
                  <a:t>2.25</a:t>
                </a:r>
                <a:r>
                  <a:rPr lang="zh-CN" altLang="en-US" sz="2400" dirty="0" smtClean="0"/>
                  <a:t>倍</a:t>
                </a:r>
                <a:endParaRPr lang="en-US" altLang="zh-CN" sz="2400" dirty="0" smtClean="0"/>
              </a:p>
              <a:p>
                <a:endParaRPr lang="zh-CN" altLang="en-US" sz="2400" dirty="0"/>
              </a:p>
            </p:txBody>
          </p:sp>
        </mc:Choice>
        <mc:Fallback xmlns="">
          <p:sp>
            <p:nvSpPr>
              <p:cNvPr id="2" name="文本框 1"/>
              <p:cNvSpPr txBox="1">
                <a:spLocks noRot="1" noChangeAspect="1" noMove="1" noResize="1" noEditPoints="1" noAdjustHandles="1" noChangeArrowheads="1" noChangeShapeType="1" noTextEdit="1"/>
              </p:cNvSpPr>
              <p:nvPr/>
            </p:nvSpPr>
            <p:spPr>
              <a:xfrm>
                <a:off x="191069" y="409432"/>
                <a:ext cx="8802806" cy="6086474"/>
              </a:xfrm>
              <a:prstGeom prst="rect">
                <a:avLst/>
              </a:prstGeom>
              <a:blipFill rotWithShape="0">
                <a:blip r:embed="rId2"/>
                <a:stretch>
                  <a:fillRect l="-1039" t="-110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5212199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p:cNvSpPr txBox="1"/>
              <p:nvPr/>
            </p:nvSpPr>
            <p:spPr>
              <a:xfrm>
                <a:off x="286603" y="450376"/>
                <a:ext cx="8652681" cy="5580502"/>
              </a:xfrm>
              <a:prstGeom prst="rect">
                <a:avLst/>
              </a:prstGeom>
              <a:noFill/>
            </p:spPr>
            <p:txBody>
              <a:bodyPr wrap="square" rtlCol="0">
                <a:spAutoFit/>
              </a:bodyPr>
              <a:lstStyle/>
              <a:p>
                <a:r>
                  <a:rPr lang="zh-CN" altLang="en-US" sz="2400" b="1" dirty="0" smtClean="0"/>
                  <a:t>例</a:t>
                </a:r>
                <a:r>
                  <a:rPr lang="zh-CN" altLang="en-US" sz="2400" dirty="0" smtClean="0"/>
                  <a:t>  假设缺陷密度为</a:t>
                </a:r>
                <a:r>
                  <a:rPr lang="en-US" altLang="zh-CN" sz="2400" dirty="0" smtClean="0"/>
                  <a:t>0.031/</a:t>
                </a:r>
                <a14:m>
                  <m:oMath xmlns:m="http://schemas.openxmlformats.org/officeDocument/2006/math">
                    <m:sSup>
                      <m:sSupPr>
                        <m:ctrlPr>
                          <a:rPr lang="en-US" altLang="zh-CN" sz="2000" i="1">
                            <a:latin typeface="Cambria Math" panose="02040503050406030204" pitchFamily="18" charset="0"/>
                          </a:rPr>
                        </m:ctrlPr>
                      </m:sSupPr>
                      <m:e>
                        <m:r>
                          <a:rPr lang="en-US" altLang="zh-CN" sz="2000" i="1">
                            <a:latin typeface="Cambria Math" panose="02040503050406030204" pitchFamily="18" charset="0"/>
                          </a:rPr>
                          <m:t> </m:t>
                        </m:r>
                        <m:r>
                          <a:rPr lang="en-US" altLang="zh-CN" sz="2000" i="1">
                            <a:latin typeface="Cambria Math" panose="02040503050406030204" pitchFamily="18" charset="0"/>
                          </a:rPr>
                          <m:t>𝑐𝑚</m:t>
                        </m:r>
                      </m:e>
                      <m:sup>
                        <m:r>
                          <a:rPr lang="en-US" altLang="zh-CN" sz="2000" i="1">
                            <a:latin typeface="Cambria Math" panose="02040503050406030204" pitchFamily="18" charset="0"/>
                          </a:rPr>
                          <m:t>2</m:t>
                        </m:r>
                      </m:sup>
                    </m:sSup>
                  </m:oMath>
                </a14:m>
                <a:r>
                  <a:rPr lang="zh-CN" altLang="en-US" sz="2000" dirty="0" smtClean="0"/>
                  <a:t>，</a:t>
                </a:r>
                <a:r>
                  <a:rPr lang="en-US" altLang="zh-CN" sz="2400" dirty="0" smtClean="0"/>
                  <a:t>N</a:t>
                </a:r>
                <a:r>
                  <a:rPr lang="zh-CN" altLang="en-US" sz="2400" dirty="0" smtClean="0"/>
                  <a:t>为</a:t>
                </a:r>
                <a:r>
                  <a:rPr lang="en-US" altLang="zh-CN" sz="2400" dirty="0" smtClean="0"/>
                  <a:t>13</a:t>
                </a:r>
                <a:r>
                  <a:rPr lang="en-US" altLang="zh-CN" sz="2400" dirty="0"/>
                  <a:t>.</a:t>
                </a:r>
                <a:r>
                  <a:rPr lang="en-US" altLang="zh-CN" sz="2400" dirty="0" smtClean="0"/>
                  <a:t>5</a:t>
                </a:r>
                <a:r>
                  <a:rPr lang="zh-CN" altLang="en-US" sz="2400" dirty="0" smtClean="0"/>
                  <a:t>，若晶片边长为</a:t>
                </a:r>
                <a:r>
                  <a:rPr lang="en-US" altLang="zh-CN" sz="2400" dirty="0" smtClean="0"/>
                  <a:t>1.5 cm</a:t>
                </a:r>
                <a:r>
                  <a:rPr lang="zh-CN" altLang="en-US" sz="2400" dirty="0" smtClean="0"/>
                  <a:t>和</a:t>
                </a:r>
                <a:r>
                  <a:rPr lang="en-US" altLang="zh-CN" sz="2400" dirty="0" smtClean="0"/>
                  <a:t>1.0 cm</a:t>
                </a:r>
                <a:r>
                  <a:rPr lang="zh-CN" altLang="en-US" sz="2400" dirty="0" smtClean="0"/>
                  <a:t>，求晶片的良品率</a:t>
                </a:r>
                <a:endParaRPr lang="en-US" altLang="zh-CN" sz="2400" dirty="0" smtClean="0"/>
              </a:p>
              <a:p>
                <a:endParaRPr lang="en-US" altLang="zh-CN" sz="2400" dirty="0"/>
              </a:p>
              <a:p>
                <a:endParaRPr lang="en-US" altLang="zh-CN" sz="2400" dirty="0" smtClean="0"/>
              </a:p>
              <a:p>
                <a:r>
                  <a:rPr lang="zh-CN" altLang="en-US" sz="2400" dirty="0" smtClean="0"/>
                  <a:t>较大晶片的良品率：</a:t>
                </a:r>
                <a:endParaRPr lang="en-US" altLang="zh-CN" sz="2400" dirty="0" smtClean="0"/>
              </a:p>
              <a:p>
                <a:endParaRPr lang="en-US" altLang="zh-CN" sz="2000" dirty="0"/>
              </a:p>
              <a:p>
                <a14:m>
                  <m:oMath xmlns:m="http://schemas.openxmlformats.org/officeDocument/2006/math">
                    <m:r>
                      <a:rPr lang="en-US" altLang="zh-CN" sz="2800" b="0" i="0" dirty="0" smtClean="0">
                        <a:latin typeface="Cambria Math" panose="02040503050406030204" pitchFamily="18" charset="0"/>
                      </a:rPr>
                      <m:t>         </m:t>
                    </m:r>
                    <m:r>
                      <a:rPr lang="zh-CN" altLang="en-US" sz="2800" dirty="0">
                        <a:latin typeface="Cambria Math" panose="02040503050406030204" pitchFamily="18" charset="0"/>
                      </a:rPr>
                      <m:t>晶片</m:t>
                    </m:r>
                    <m:r>
                      <a:rPr lang="zh-CN" altLang="en-US" sz="2800" i="1" dirty="0">
                        <a:latin typeface="Cambria Math" panose="02040503050406030204" pitchFamily="18" charset="0"/>
                      </a:rPr>
                      <m:t>成品率</m:t>
                    </m:r>
                    <m:r>
                      <a:rPr lang="en-US" altLang="zh-CN" sz="2800" b="0" i="1" dirty="0" smtClean="0">
                        <a:latin typeface="Cambria Math" panose="02040503050406030204" pitchFamily="18" charset="0"/>
                      </a:rPr>
                      <m:t>=1/</m:t>
                    </m:r>
                    <m:sSup>
                      <m:sSupPr>
                        <m:ctrlPr>
                          <a:rPr lang="en-US" altLang="zh-CN" sz="2800" b="0" i="1" dirty="0" smtClean="0">
                            <a:latin typeface="Cambria Math" panose="02040503050406030204" pitchFamily="18" charset="0"/>
                          </a:rPr>
                        </m:ctrlPr>
                      </m:sSupPr>
                      <m:e>
                        <m:d>
                          <m:dPr>
                            <m:ctrlPr>
                              <a:rPr lang="en-US" altLang="zh-CN" sz="2800" b="0" i="1" dirty="0" smtClean="0">
                                <a:latin typeface="Cambria Math" panose="02040503050406030204" pitchFamily="18" charset="0"/>
                              </a:rPr>
                            </m:ctrlPr>
                          </m:dPr>
                          <m:e>
                            <m:r>
                              <a:rPr lang="en-US" altLang="zh-CN" sz="2800" b="0" i="1" dirty="0" smtClean="0">
                                <a:latin typeface="Cambria Math" panose="02040503050406030204" pitchFamily="18" charset="0"/>
                              </a:rPr>
                              <m:t>1+0.031</m:t>
                            </m:r>
                            <m:r>
                              <a:rPr lang="en-US" altLang="zh-CN" sz="2800" b="0" i="1" dirty="0" smtClean="0">
                                <a:latin typeface="Cambria Math" panose="02040503050406030204" pitchFamily="18" charset="0"/>
                                <a:ea typeface="Cambria Math" panose="02040503050406030204" pitchFamily="18" charset="0"/>
                              </a:rPr>
                              <m:t>×2.25</m:t>
                            </m:r>
                          </m:e>
                        </m:d>
                      </m:e>
                      <m:sup>
                        <m:r>
                          <a:rPr lang="en-US" altLang="zh-CN" sz="2800" b="0" i="1" dirty="0" smtClean="0">
                            <a:latin typeface="Cambria Math" panose="02040503050406030204" pitchFamily="18" charset="0"/>
                          </a:rPr>
                          <m:t>13.5</m:t>
                        </m:r>
                      </m:sup>
                    </m:sSup>
                  </m:oMath>
                </a14:m>
                <a:r>
                  <a:rPr lang="en-US" altLang="zh-CN" sz="2800" dirty="0" smtClean="0"/>
                  <a:t>=0.4</a:t>
                </a:r>
              </a:p>
              <a:p>
                <a:endParaRPr lang="en-US" altLang="zh-CN" sz="2000" dirty="0"/>
              </a:p>
              <a:p>
                <a:endParaRPr lang="en-US" altLang="zh-CN" sz="2000" dirty="0"/>
              </a:p>
              <a:p>
                <a:r>
                  <a:rPr lang="zh-CN" altLang="en-US" sz="2400" dirty="0" smtClean="0"/>
                  <a:t>较小晶片的良品率</a:t>
                </a:r>
                <a:endParaRPr lang="en-US" altLang="zh-CN" sz="2400" dirty="0" smtClean="0"/>
              </a:p>
              <a:p>
                <a:endParaRPr lang="en-US" altLang="zh-CN" dirty="0"/>
              </a:p>
              <a:p>
                <a:endParaRPr lang="en-US" altLang="zh-CN" dirty="0" smtClean="0"/>
              </a:p>
              <a:p>
                <a14:m>
                  <m:oMath xmlns:m="http://schemas.openxmlformats.org/officeDocument/2006/math">
                    <m:r>
                      <a:rPr lang="en-US" altLang="zh-CN" sz="2800" b="0" i="0" dirty="0" smtClean="0">
                        <a:solidFill>
                          <a:srgbClr val="000000"/>
                        </a:solidFill>
                        <a:latin typeface="Cambria Math" panose="02040503050406030204" pitchFamily="18" charset="0"/>
                      </a:rPr>
                      <m:t>        </m:t>
                    </m:r>
                    <m:r>
                      <a:rPr lang="zh-CN" altLang="en-US" sz="2800" dirty="0">
                        <a:solidFill>
                          <a:srgbClr val="000000"/>
                        </a:solidFill>
                        <a:latin typeface="Cambria Math" panose="02040503050406030204" pitchFamily="18" charset="0"/>
                      </a:rPr>
                      <m:t>晶片</m:t>
                    </m:r>
                    <m:r>
                      <a:rPr lang="zh-CN" altLang="en-US" sz="2800" i="1" dirty="0">
                        <a:solidFill>
                          <a:srgbClr val="000000"/>
                        </a:solidFill>
                        <a:latin typeface="Cambria Math" panose="02040503050406030204" pitchFamily="18" charset="0"/>
                      </a:rPr>
                      <m:t>成品率</m:t>
                    </m:r>
                    <m:r>
                      <a:rPr lang="en-US" altLang="zh-CN" sz="2800" i="1" dirty="0">
                        <a:solidFill>
                          <a:srgbClr val="000000"/>
                        </a:solidFill>
                        <a:latin typeface="Cambria Math" panose="02040503050406030204" pitchFamily="18" charset="0"/>
                      </a:rPr>
                      <m:t>=1/</m:t>
                    </m:r>
                    <m:sSup>
                      <m:sSupPr>
                        <m:ctrlPr>
                          <a:rPr lang="en-US" altLang="zh-CN" sz="2800" i="1" dirty="0">
                            <a:solidFill>
                              <a:srgbClr val="000000"/>
                            </a:solidFill>
                            <a:latin typeface="Cambria Math" panose="02040503050406030204" pitchFamily="18" charset="0"/>
                          </a:rPr>
                        </m:ctrlPr>
                      </m:sSupPr>
                      <m:e>
                        <m:d>
                          <m:dPr>
                            <m:ctrlPr>
                              <a:rPr lang="en-US" altLang="zh-CN" sz="2800" i="1" dirty="0">
                                <a:solidFill>
                                  <a:srgbClr val="000000"/>
                                </a:solidFill>
                                <a:latin typeface="Cambria Math" panose="02040503050406030204" pitchFamily="18" charset="0"/>
                              </a:rPr>
                            </m:ctrlPr>
                          </m:dPr>
                          <m:e>
                            <m:r>
                              <a:rPr lang="en-US" altLang="zh-CN" sz="2800" i="1" dirty="0">
                                <a:solidFill>
                                  <a:srgbClr val="000000"/>
                                </a:solidFill>
                                <a:latin typeface="Cambria Math" panose="02040503050406030204" pitchFamily="18" charset="0"/>
                              </a:rPr>
                              <m:t>1+0.031</m:t>
                            </m:r>
                            <m:r>
                              <a:rPr lang="en-US" altLang="zh-CN" sz="2800" i="1" dirty="0">
                                <a:solidFill>
                                  <a:srgbClr val="000000"/>
                                </a:solidFill>
                                <a:latin typeface="Cambria Math" panose="02040503050406030204" pitchFamily="18" charset="0"/>
                                <a:ea typeface="Cambria Math" panose="02040503050406030204" pitchFamily="18" charset="0"/>
                              </a:rPr>
                              <m:t>×</m:t>
                            </m:r>
                            <m:r>
                              <a:rPr lang="en-US" altLang="zh-CN" sz="2800" b="0" i="1" dirty="0" smtClean="0">
                                <a:solidFill>
                                  <a:srgbClr val="000000"/>
                                </a:solidFill>
                                <a:latin typeface="Cambria Math" panose="02040503050406030204" pitchFamily="18" charset="0"/>
                                <a:ea typeface="Cambria Math" panose="02040503050406030204" pitchFamily="18" charset="0"/>
                              </a:rPr>
                              <m:t>1</m:t>
                            </m:r>
                            <m:r>
                              <a:rPr lang="en-US" altLang="zh-CN" sz="2800" i="1" dirty="0">
                                <a:solidFill>
                                  <a:srgbClr val="000000"/>
                                </a:solidFill>
                                <a:latin typeface="Cambria Math" panose="02040503050406030204" pitchFamily="18" charset="0"/>
                                <a:ea typeface="Cambria Math" panose="02040503050406030204" pitchFamily="18" charset="0"/>
                              </a:rPr>
                              <m:t>.</m:t>
                            </m:r>
                            <m:r>
                              <a:rPr lang="en-US" altLang="zh-CN" sz="2800" b="0" i="1" dirty="0" smtClean="0">
                                <a:solidFill>
                                  <a:srgbClr val="000000"/>
                                </a:solidFill>
                                <a:latin typeface="Cambria Math" panose="02040503050406030204" pitchFamily="18" charset="0"/>
                                <a:ea typeface="Cambria Math" panose="02040503050406030204" pitchFamily="18" charset="0"/>
                              </a:rPr>
                              <m:t>00</m:t>
                            </m:r>
                          </m:e>
                        </m:d>
                      </m:e>
                      <m:sup>
                        <m:r>
                          <a:rPr lang="en-US" altLang="zh-CN" sz="2800" i="1" dirty="0">
                            <a:solidFill>
                              <a:srgbClr val="000000"/>
                            </a:solidFill>
                            <a:latin typeface="Cambria Math" panose="02040503050406030204" pitchFamily="18" charset="0"/>
                          </a:rPr>
                          <m:t>13.5</m:t>
                        </m:r>
                      </m:sup>
                    </m:sSup>
                  </m:oMath>
                </a14:m>
                <a:r>
                  <a:rPr lang="en-US" altLang="zh-CN" sz="2800" dirty="0">
                    <a:solidFill>
                      <a:srgbClr val="000000"/>
                    </a:solidFill>
                  </a:rPr>
                  <a:t>=</a:t>
                </a:r>
                <a:r>
                  <a:rPr lang="en-US" altLang="zh-CN" sz="2800" dirty="0" smtClean="0">
                    <a:solidFill>
                      <a:srgbClr val="000000"/>
                    </a:solidFill>
                  </a:rPr>
                  <a:t>0.66</a:t>
                </a:r>
                <a:endParaRPr lang="en-US" altLang="zh-CN" dirty="0" smtClean="0"/>
              </a:p>
              <a:p>
                <a:endParaRPr lang="en-US" altLang="zh-CN" dirty="0" smtClean="0"/>
              </a:p>
              <a:p>
                <a:endParaRPr lang="en-US" altLang="zh-CN" dirty="0" smtClean="0"/>
              </a:p>
              <a:p>
                <a:r>
                  <a:rPr lang="zh-CN" altLang="en-US" sz="2400" dirty="0" smtClean="0"/>
                  <a:t>较大晶片良品率少于</a:t>
                </a:r>
                <a:r>
                  <a:rPr lang="en-US" altLang="zh-CN" sz="2400" dirty="0" smtClean="0"/>
                  <a:t>0.5</a:t>
                </a:r>
                <a:r>
                  <a:rPr lang="zh-CN" altLang="en-US" sz="2400" dirty="0" smtClean="0"/>
                  <a:t>，而较小晶片中大于</a:t>
                </a:r>
                <a:r>
                  <a:rPr lang="en-US" altLang="zh-CN" sz="2400" dirty="0" smtClean="0"/>
                  <a:t>2/3</a:t>
                </a:r>
                <a:r>
                  <a:rPr lang="zh-CN" altLang="en-US" sz="2400" dirty="0" smtClean="0"/>
                  <a:t>是良品</a:t>
                </a:r>
                <a:endParaRPr lang="zh-CN" altLang="en-US" sz="2400" dirty="0"/>
              </a:p>
            </p:txBody>
          </p:sp>
        </mc:Choice>
        <mc:Fallback xmlns="">
          <p:sp>
            <p:nvSpPr>
              <p:cNvPr id="2" name="文本框 1"/>
              <p:cNvSpPr txBox="1">
                <a:spLocks noRot="1" noChangeAspect="1" noMove="1" noResize="1" noEditPoints="1" noAdjustHandles="1" noChangeArrowheads="1" noChangeShapeType="1" noTextEdit="1"/>
              </p:cNvSpPr>
              <p:nvPr/>
            </p:nvSpPr>
            <p:spPr>
              <a:xfrm>
                <a:off x="286603" y="450376"/>
                <a:ext cx="8652681" cy="5580502"/>
              </a:xfrm>
              <a:prstGeom prst="rect">
                <a:avLst/>
              </a:prstGeom>
              <a:blipFill rotWithShape="0">
                <a:blip r:embed="rId2"/>
                <a:stretch>
                  <a:fillRect l="-1057" t="-1202" r="-775" b="-163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69407527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可信任度</a:t>
            </a:r>
            <a:endParaRPr lang="zh-CN" altLang="en-US" sz="4000" b="1" kern="0" dirty="0">
              <a:solidFill>
                <a:srgbClr val="800000"/>
              </a:solidFill>
              <a:latin typeface="Arial" panose="020B0604020202020204" pitchFamily="34" charset="0"/>
              <a:ea typeface="黑体" panose="02010609060101010101" pitchFamily="49" charset="-122"/>
            </a:endParaRPr>
          </a:p>
        </p:txBody>
      </p:sp>
      <mc:AlternateContent xmlns:mc="http://schemas.openxmlformats.org/markup-compatibility/2006" xmlns:a14="http://schemas.microsoft.com/office/drawing/2010/main">
        <mc:Choice Requires="a14">
          <p:sp>
            <p:nvSpPr>
              <p:cNvPr id="2" name="文本框 1"/>
              <p:cNvSpPr txBox="1"/>
              <p:nvPr/>
            </p:nvSpPr>
            <p:spPr>
              <a:xfrm>
                <a:off x="0" y="1214650"/>
                <a:ext cx="9007522" cy="6291466"/>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系统模块的可信度由可靠性和可用性来衡量</a:t>
                </a:r>
                <a:endParaRPr lang="en-US" altLang="zh-CN" sz="2800" dirty="0" smtClean="0"/>
              </a:p>
              <a:p>
                <a:pPr marL="457200" indent="-457200">
                  <a:buFont typeface="Wingdings" panose="05000000000000000000" pitchFamily="2" charset="2"/>
                  <a:buChar char="l"/>
                </a:pPr>
                <a:r>
                  <a:rPr lang="zh-CN" altLang="en-US" sz="2800" dirty="0" smtClean="0"/>
                  <a:t>模块可靠性：从某个参考时刻开始的连续实现服务时间</a:t>
                </a:r>
                <a:endParaRPr lang="en-US" altLang="zh-CN" sz="2800" dirty="0" smtClean="0"/>
              </a:p>
              <a:p>
                <a:pPr marL="800100" lvl="1" indent="-342900">
                  <a:buFont typeface="Wingdings" panose="05000000000000000000" pitchFamily="2" charset="2"/>
                  <a:buChar char="l"/>
                </a:pPr>
                <a:r>
                  <a:rPr lang="en-US" altLang="zh-CN" sz="2400" dirty="0" smtClean="0"/>
                  <a:t>MTTF</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Mean time to </a:t>
                </a:r>
                <a:r>
                  <a:rPr lang="en-US" altLang="zh-CN" sz="2400" dirty="0" smtClean="0">
                    <a:latin typeface="Times New Roman" panose="02020603050405020304" pitchFamily="18" charset="0"/>
                    <a:cs typeface="Times New Roman" panose="02020603050405020304" pitchFamily="18" charset="0"/>
                  </a:rPr>
                  <a:t>failure)</a:t>
                </a:r>
                <a:r>
                  <a:rPr lang="zh-CN" altLang="en-US" sz="2400" dirty="0" smtClean="0">
                    <a:latin typeface="Times New Roman" panose="02020603050405020304" pitchFamily="18" charset="0"/>
                    <a:cs typeface="Times New Roman" panose="02020603050405020304" pitchFamily="18" charset="0"/>
                  </a:rPr>
                  <a:t>：平均无故障时间</a:t>
                </a:r>
                <a:endParaRPr lang="en-US" altLang="zh-CN" sz="2400" dirty="0" smtClean="0">
                  <a:latin typeface="Times New Roman" panose="02020603050405020304" pitchFamily="18" charset="0"/>
                  <a:cs typeface="Times New Roman" panose="02020603050405020304" pitchFamily="18" charset="0"/>
                </a:endParaRPr>
              </a:p>
              <a:p>
                <a:r>
                  <a:rPr lang="en-US" altLang="zh-CN" sz="2400" dirty="0" smtClean="0">
                    <a:latin typeface="Times New Roman" panose="02020603050405020304" pitchFamily="18" charset="0"/>
                    <a:cs typeface="Times New Roman" panose="02020603050405020304" pitchFamily="18" charset="0"/>
                  </a:rPr>
                  <a:t>          </a:t>
                </a:r>
                <a:r>
                  <a:rPr lang="en-US" altLang="zh-CN" sz="2400" dirty="0" smtClean="0">
                    <a:solidFill>
                      <a:srgbClr val="FF0000"/>
                    </a:solidFill>
                    <a:latin typeface="Times New Roman" panose="02020603050405020304" pitchFamily="18" charset="0"/>
                    <a:cs typeface="Times New Roman" panose="02020603050405020304" pitchFamily="18" charset="0"/>
                  </a:rPr>
                  <a:t>MTTF</a:t>
                </a:r>
                <a:r>
                  <a:rPr lang="zh-CN" altLang="en-US" sz="2400" dirty="0" smtClean="0">
                    <a:solidFill>
                      <a:srgbClr val="FF0000"/>
                    </a:solidFill>
                    <a:latin typeface="Times New Roman" panose="02020603050405020304" pitchFamily="18" charset="0"/>
                    <a:cs typeface="Times New Roman" panose="02020603050405020304" pitchFamily="18" charset="0"/>
                  </a:rPr>
                  <a:t>的倒数是故障率</a:t>
                </a:r>
                <a:r>
                  <a:rPr lang="zh-CN" altLang="en-US" sz="2400" dirty="0" smtClean="0">
                    <a:latin typeface="Times New Roman" panose="02020603050405020304" pitchFamily="18" charset="0"/>
                    <a:cs typeface="Times New Roman" panose="02020603050405020304" pitchFamily="18" charset="0"/>
                  </a:rPr>
                  <a:t>，经常用每十亿小时故障次数来衡量</a:t>
                </a:r>
                <a:endParaRPr lang="en-US" altLang="zh-CN" sz="2400" dirty="0" smtClean="0">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l"/>
                </a:pPr>
                <a:r>
                  <a:rPr lang="en-US" altLang="zh-CN" sz="2400" dirty="0" smtClean="0">
                    <a:latin typeface="Times New Roman" panose="02020603050405020304" pitchFamily="18" charset="0"/>
                    <a:cs typeface="Times New Roman" panose="02020603050405020304" pitchFamily="18" charset="0"/>
                  </a:rPr>
                  <a:t>MTTR</a:t>
                </a:r>
                <a:r>
                  <a:rPr lang="en-US" altLang="zh-CN" sz="2400" dirty="0">
                    <a:latin typeface="Times New Roman" panose="02020603050405020304" pitchFamily="18" charset="0"/>
                    <a:cs typeface="Times New Roman" panose="02020603050405020304" pitchFamily="18" charset="0"/>
                  </a:rPr>
                  <a:t> ( </a:t>
                </a:r>
                <a:r>
                  <a:rPr lang="en-US" altLang="zh-CN" sz="2400" dirty="0" smtClean="0">
                    <a:latin typeface="Times New Roman" panose="02020603050405020304" pitchFamily="18" charset="0"/>
                    <a:cs typeface="Times New Roman" panose="02020603050405020304" pitchFamily="18" charset="0"/>
                  </a:rPr>
                  <a:t>Mean </a:t>
                </a:r>
                <a:r>
                  <a:rPr lang="en-US" altLang="zh-CN" sz="2400" dirty="0">
                    <a:latin typeface="Times New Roman" panose="02020603050405020304" pitchFamily="18" charset="0"/>
                    <a:cs typeface="Times New Roman" panose="02020603050405020304" pitchFamily="18" charset="0"/>
                  </a:rPr>
                  <a:t>time to </a:t>
                </a:r>
                <a:r>
                  <a:rPr lang="en-US" altLang="zh-CN" sz="2400" dirty="0" smtClean="0">
                    <a:latin typeface="Times New Roman" panose="02020603050405020304" pitchFamily="18" charset="0"/>
                    <a:cs typeface="Times New Roman" panose="02020603050405020304" pitchFamily="18" charset="0"/>
                  </a:rPr>
                  <a:t>repair)</a:t>
                </a:r>
                <a:r>
                  <a:rPr lang="zh-CN" altLang="en-US" sz="2400" dirty="0" smtClean="0">
                    <a:latin typeface="Times New Roman" panose="02020603050405020304" pitchFamily="18" charset="0"/>
                    <a:cs typeface="Times New Roman" panose="02020603050405020304" pitchFamily="18" charset="0"/>
                  </a:rPr>
                  <a:t>：故障平均修复时间，服务中断度量</a:t>
                </a:r>
                <a:endParaRPr lang="en-US" altLang="zh-CN" sz="2400" dirty="0">
                  <a:latin typeface="Times New Roman" panose="02020603050405020304" pitchFamily="18" charset="0"/>
                  <a:cs typeface="Times New Roman" panose="02020603050405020304" pitchFamily="18" charset="0"/>
                </a:endParaRPr>
              </a:p>
              <a:p>
                <a:pPr marL="800100" lvl="1" indent="-342900">
                  <a:buFont typeface="Wingdings" panose="05000000000000000000" pitchFamily="2" charset="2"/>
                  <a:buChar char="l"/>
                </a:pPr>
                <a:r>
                  <a:rPr lang="en-US" altLang="zh-CN" sz="2400" dirty="0" smtClean="0">
                    <a:latin typeface="Times New Roman" panose="02020603050405020304" pitchFamily="18" charset="0"/>
                    <a:cs typeface="Times New Roman" panose="02020603050405020304" pitchFamily="18" charset="0"/>
                  </a:rPr>
                  <a:t>MTBF</a:t>
                </a:r>
                <a:r>
                  <a:rPr lang="en-US" altLang="zh-CN" sz="2400" dirty="0">
                    <a:latin typeface="Times New Roman" panose="02020603050405020304" pitchFamily="18" charset="0"/>
                    <a:cs typeface="Times New Roman" panose="02020603050405020304" pitchFamily="18" charset="0"/>
                  </a:rPr>
                  <a:t>(</a:t>
                </a:r>
                <a:r>
                  <a:rPr lang="en-US" altLang="zh-CN" sz="2400" dirty="0" smtClean="0">
                    <a:latin typeface="Times New Roman" panose="02020603050405020304" pitchFamily="18" charset="0"/>
                    <a:cs typeface="Times New Roman" panose="02020603050405020304" pitchFamily="18" charset="0"/>
                  </a:rPr>
                  <a:t>Mean </a:t>
                </a:r>
                <a:r>
                  <a:rPr lang="en-US" altLang="zh-CN" sz="2400" dirty="0">
                    <a:latin typeface="Times New Roman" panose="02020603050405020304" pitchFamily="18" charset="0"/>
                    <a:cs typeface="Times New Roman" panose="02020603050405020304" pitchFamily="18" charset="0"/>
                  </a:rPr>
                  <a:t>time between </a:t>
                </a:r>
                <a:r>
                  <a:rPr lang="en-US" altLang="zh-CN" sz="2400" dirty="0" smtClean="0">
                    <a:latin typeface="Times New Roman" panose="02020603050405020304" pitchFamily="18" charset="0"/>
                    <a:cs typeface="Times New Roman" panose="02020603050405020304" pitchFamily="18" charset="0"/>
                  </a:rPr>
                  <a:t>failures) </a:t>
                </a:r>
                <a:r>
                  <a:rPr lang="zh-CN" altLang="en-US" sz="2400" dirty="0" smtClean="0">
                    <a:latin typeface="Times New Roman" panose="02020603050405020304" pitchFamily="18" charset="0"/>
                    <a:cs typeface="Times New Roman" panose="02020603050405020304" pitchFamily="18" charset="0"/>
                  </a:rPr>
                  <a:t>平均故障间隔时间</a:t>
                </a:r>
                <a:r>
                  <a:rPr lang="en-US" altLang="zh-CN" sz="2400" dirty="0" smtClean="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MTTF + </a:t>
                </a:r>
                <a:r>
                  <a:rPr lang="en-US" altLang="zh-CN" sz="2400" dirty="0" smtClean="0">
                    <a:latin typeface="Times New Roman" panose="02020603050405020304" pitchFamily="18" charset="0"/>
                    <a:cs typeface="Times New Roman" panose="02020603050405020304" pitchFamily="18" charset="0"/>
                  </a:rPr>
                  <a:t>MTTR</a:t>
                </a:r>
              </a:p>
              <a:p>
                <a:pPr marL="457200" indent="-457200">
                  <a:buFont typeface="Wingdings" panose="05000000000000000000" pitchFamily="2" charset="2"/>
                  <a:buChar char="l"/>
                </a:pPr>
                <a:r>
                  <a:rPr lang="zh-CN" altLang="en-US" sz="2800" dirty="0" smtClean="0">
                    <a:latin typeface="Times New Roman" panose="02020603050405020304" pitchFamily="18" charset="0"/>
                    <a:cs typeface="Times New Roman" panose="02020603050405020304" pitchFamily="18" charset="0"/>
                  </a:rPr>
                  <a:t>模块可用性：当模块在服务完成与服务中断两种状态中切换，服务完成占据的比率</a:t>
                </a:r>
                <a:endParaRPr lang="en-US" altLang="zh-CN" sz="28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l"/>
                </a:pPr>
                <a:endParaRPr lang="en-US" altLang="zh-CN" sz="2000" dirty="0" smtClean="0">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zh-CN" altLang="en-US" sz="2800" dirty="0" smtClean="0">
                          <a:latin typeface="Cambria Math" panose="02040503050406030204" pitchFamily="18" charset="0"/>
                          <a:cs typeface="Times New Roman" panose="02020603050405020304" pitchFamily="18" charset="0"/>
                        </a:rPr>
                        <m:t>模块</m:t>
                      </m:r>
                      <m:r>
                        <a:rPr lang="zh-CN" altLang="en-US" sz="2800" i="1" dirty="0">
                          <a:latin typeface="Cambria Math" panose="02040503050406030204" pitchFamily="18" charset="0"/>
                          <a:cs typeface="Times New Roman" panose="02020603050405020304" pitchFamily="18" charset="0"/>
                        </a:rPr>
                        <m:t>可用</m:t>
                      </m:r>
                      <m:r>
                        <a:rPr lang="zh-CN" altLang="en-US" sz="2800" b="0" i="1" dirty="0" smtClean="0">
                          <a:latin typeface="Cambria Math" panose="02040503050406030204" pitchFamily="18" charset="0"/>
                          <a:cs typeface="Times New Roman" panose="02020603050405020304" pitchFamily="18" charset="0"/>
                        </a:rPr>
                        <m:t>性</m:t>
                      </m:r>
                      <m:r>
                        <a:rPr lang="en-US" altLang="zh-CN" sz="2800" b="0" i="1" dirty="0" smtClean="0">
                          <a:latin typeface="Cambria Math" panose="02040503050406030204" pitchFamily="18" charset="0"/>
                          <a:cs typeface="Times New Roman" panose="02020603050405020304" pitchFamily="18" charset="0"/>
                        </a:rPr>
                        <m:t>=</m:t>
                      </m:r>
                      <m:f>
                        <m:fPr>
                          <m:ctrlPr>
                            <a:rPr lang="en-US" altLang="zh-CN" sz="2800" b="0" i="1" dirty="0" smtClean="0">
                              <a:latin typeface="Cambria Math" panose="02040503050406030204" pitchFamily="18" charset="0"/>
                              <a:cs typeface="Times New Roman" panose="02020603050405020304" pitchFamily="18" charset="0"/>
                            </a:rPr>
                          </m:ctrlPr>
                        </m:fPr>
                        <m:num>
                          <m:r>
                            <a:rPr lang="en-US" altLang="zh-CN" sz="2800" b="0" i="1" dirty="0" smtClean="0">
                              <a:latin typeface="Cambria Math" panose="02040503050406030204" pitchFamily="18" charset="0"/>
                              <a:cs typeface="Times New Roman" panose="02020603050405020304" pitchFamily="18" charset="0"/>
                            </a:rPr>
                            <m:t>𝑀𝑇𝑇𝐹</m:t>
                          </m:r>
                        </m:num>
                        <m:den>
                          <m:r>
                            <a:rPr lang="en-US" altLang="zh-CN" sz="2800" b="0" i="1" dirty="0" smtClean="0">
                              <a:latin typeface="Cambria Math" panose="02040503050406030204" pitchFamily="18" charset="0"/>
                              <a:cs typeface="Times New Roman" panose="02020603050405020304" pitchFamily="18" charset="0"/>
                            </a:rPr>
                            <m:t>𝑀𝑇𝑇𝐹</m:t>
                          </m:r>
                          <m:r>
                            <a:rPr lang="en-US" altLang="zh-CN" sz="2800" b="0" i="1" dirty="0" smtClean="0">
                              <a:latin typeface="Cambria Math" panose="02040503050406030204" pitchFamily="18" charset="0"/>
                              <a:cs typeface="Times New Roman" panose="02020603050405020304" pitchFamily="18" charset="0"/>
                            </a:rPr>
                            <m:t>+</m:t>
                          </m:r>
                          <m:r>
                            <a:rPr lang="en-US" altLang="zh-CN" sz="2800" b="0" i="1" dirty="0" smtClean="0">
                              <a:latin typeface="Cambria Math" panose="02040503050406030204" pitchFamily="18" charset="0"/>
                              <a:cs typeface="Times New Roman" panose="02020603050405020304" pitchFamily="18" charset="0"/>
                            </a:rPr>
                            <m:t>𝑀𝑇𝑇𝑅</m:t>
                          </m:r>
                        </m:den>
                      </m:f>
                    </m:oMath>
                  </m:oMathPara>
                </a14:m>
                <a:endParaRPr lang="en-US" altLang="zh-CN" sz="2800" dirty="0">
                  <a:latin typeface="Times New Roman" panose="02020603050405020304" pitchFamily="18" charset="0"/>
                  <a:cs typeface="Times New Roman" panose="02020603050405020304" pitchFamily="18" charset="0"/>
                </a:endParaRPr>
              </a:p>
              <a:p>
                <a:endParaRPr lang="en-US" altLang="zh-CN" dirty="0">
                  <a:latin typeface="Times New Roman" panose="02020603050405020304" pitchFamily="18" charset="0"/>
                  <a:cs typeface="Times New Roman" panose="02020603050405020304" pitchFamily="18" charset="0"/>
                </a:endParaRPr>
              </a:p>
              <a:p>
                <a:endParaRPr lang="zh-CN" altLang="en-US" dirty="0"/>
              </a:p>
            </p:txBody>
          </p:sp>
        </mc:Choice>
        <mc:Fallback xmlns="">
          <p:sp>
            <p:nvSpPr>
              <p:cNvPr id="2" name="文本框 1"/>
              <p:cNvSpPr txBox="1">
                <a:spLocks noRot="1" noChangeAspect="1" noMove="1" noResize="1" noEditPoints="1" noAdjustHandles="1" noChangeArrowheads="1" noChangeShapeType="1" noTextEdit="1"/>
              </p:cNvSpPr>
              <p:nvPr/>
            </p:nvSpPr>
            <p:spPr>
              <a:xfrm>
                <a:off x="0" y="1214650"/>
                <a:ext cx="9007522" cy="6291466"/>
              </a:xfrm>
              <a:prstGeom prst="rect">
                <a:avLst/>
              </a:prstGeom>
              <a:blipFill rotWithShape="0">
                <a:blip r:embed="rId2"/>
                <a:stretch>
                  <a:fillRect l="-1150" t="-1260" r="-148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8466138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txBox="1">
            <a:spLocks noChangeArrowheads="1"/>
          </p:cNvSpPr>
          <p:nvPr/>
        </p:nvSpPr>
        <p:spPr>
          <a:xfrm>
            <a:off x="1359657" y="39946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处理机性能</a:t>
            </a:r>
            <a:endParaRPr lang="zh-CN" altLang="en-US" sz="4000" b="1" kern="0" dirty="0">
              <a:solidFill>
                <a:srgbClr val="800000"/>
              </a:solidFill>
              <a:latin typeface="Arial" panose="020B0604020202020204" pitchFamily="34" charset="0"/>
              <a:ea typeface="黑体" panose="02010609060101010101" pitchFamily="49" charset="-122"/>
            </a:endParaRPr>
          </a:p>
        </p:txBody>
      </p:sp>
      <p:pic>
        <p:nvPicPr>
          <p:cNvPr id="7" name="Picture 3"/>
          <p:cNvPicPr>
            <a:picLocks noChangeAspect="1" noChangeArrowheads="1"/>
          </p:cNvPicPr>
          <p:nvPr/>
        </p:nvPicPr>
        <p:blipFill>
          <a:blip r:embed="rId2" cstate="print"/>
          <a:srcRect/>
          <a:stretch>
            <a:fillRect/>
          </a:stretch>
        </p:blipFill>
        <p:spPr bwMode="auto">
          <a:xfrm>
            <a:off x="124921" y="1538109"/>
            <a:ext cx="8725421" cy="4753339"/>
          </a:xfrm>
          <a:prstGeom prst="rect">
            <a:avLst/>
          </a:prstGeom>
          <a:noFill/>
          <a:ln w="9525">
            <a:noFill/>
            <a:miter lim="800000"/>
            <a:headEnd/>
            <a:tailEnd/>
          </a:ln>
        </p:spPr>
      </p:pic>
      <p:sp>
        <p:nvSpPr>
          <p:cNvPr id="8" name="Text Box 8"/>
          <p:cNvSpPr txBox="1">
            <a:spLocks noChangeArrowheads="1"/>
          </p:cNvSpPr>
          <p:nvPr/>
        </p:nvSpPr>
        <p:spPr bwMode="auto">
          <a:xfrm>
            <a:off x="1948363" y="4421792"/>
            <a:ext cx="1152128" cy="400110"/>
          </a:xfrm>
          <a:prstGeom prst="rect">
            <a:avLst/>
          </a:prstGeom>
          <a:noFill/>
          <a:ln w="9525" algn="ctr">
            <a:noFill/>
            <a:miter lim="800000"/>
            <a:headEnd/>
            <a:tailEnd/>
          </a:ln>
          <a:effectLst/>
        </p:spPr>
        <p:txBody>
          <a:bodyPr wrap="square">
            <a:spAutoFit/>
          </a:bodyPr>
          <a:lstStyle/>
          <a:p>
            <a:pPr algn="ctr" fontAlgn="base">
              <a:spcBef>
                <a:spcPct val="20000"/>
              </a:spcBef>
              <a:spcAft>
                <a:spcPct val="0"/>
              </a:spcAft>
              <a:buClr>
                <a:srgbClr val="000000"/>
              </a:buClr>
              <a:buSzPct val="60000"/>
              <a:buFont typeface="Wingdings" pitchFamily="2" charset="2"/>
              <a:buNone/>
            </a:pPr>
            <a:r>
              <a:rPr lang="en-US" sz="2000" dirty="0" smtClean="0">
                <a:solidFill>
                  <a:srgbClr val="FF0000"/>
                </a:solidFill>
                <a:latin typeface="Arial" charset="0"/>
              </a:rPr>
              <a:t>RISC</a:t>
            </a:r>
            <a:endParaRPr lang="en-GB" sz="2000" dirty="0">
              <a:solidFill>
                <a:srgbClr val="FF0000"/>
              </a:solidFill>
              <a:latin typeface="Arial" charset="0"/>
            </a:endParaRPr>
          </a:p>
        </p:txBody>
      </p:sp>
      <p:cxnSp>
        <p:nvCxnSpPr>
          <p:cNvPr id="9" name="Straight Arrow Connector 8"/>
          <p:cNvCxnSpPr/>
          <p:nvPr/>
        </p:nvCxnSpPr>
        <p:spPr bwMode="auto">
          <a:xfrm rot="16200000" flipH="1">
            <a:off x="2527663" y="4886480"/>
            <a:ext cx="504056" cy="288033"/>
          </a:xfrm>
          <a:prstGeom prst="straightConnector1">
            <a:avLst/>
          </a:prstGeom>
          <a:noFill/>
          <a:ln w="19050" cap="flat" cmpd="sng" algn="ctr">
            <a:solidFill>
              <a:srgbClr val="FF0000"/>
            </a:solidFill>
            <a:prstDash val="solid"/>
            <a:round/>
            <a:headEnd type="none" w="med" len="med"/>
            <a:tailEnd type="arrow"/>
          </a:ln>
          <a:effectLst/>
        </p:spPr>
      </p:cxnSp>
      <p:sp>
        <p:nvSpPr>
          <p:cNvPr id="10" name="Text Box 8"/>
          <p:cNvSpPr txBox="1">
            <a:spLocks noChangeArrowheads="1"/>
          </p:cNvSpPr>
          <p:nvPr/>
        </p:nvSpPr>
        <p:spPr bwMode="auto">
          <a:xfrm>
            <a:off x="3941345" y="1250077"/>
            <a:ext cx="3240360" cy="400110"/>
          </a:xfrm>
          <a:prstGeom prst="rect">
            <a:avLst/>
          </a:prstGeom>
          <a:noFill/>
          <a:ln w="9525" algn="ctr">
            <a:noFill/>
            <a:miter lim="800000"/>
            <a:headEnd/>
            <a:tailEnd/>
          </a:ln>
          <a:effectLst/>
        </p:spPr>
        <p:txBody>
          <a:bodyPr wrap="square">
            <a:spAutoFit/>
          </a:bodyPr>
          <a:lstStyle/>
          <a:p>
            <a:pPr algn="ctr" fontAlgn="base">
              <a:spcBef>
                <a:spcPct val="20000"/>
              </a:spcBef>
              <a:spcAft>
                <a:spcPct val="0"/>
              </a:spcAft>
              <a:buClr>
                <a:srgbClr val="000000"/>
              </a:buClr>
              <a:buSzPct val="60000"/>
              <a:buFont typeface="Wingdings" pitchFamily="2" charset="2"/>
              <a:buNone/>
            </a:pPr>
            <a:r>
              <a:rPr lang="en-US" sz="2000" dirty="0" smtClean="0">
                <a:solidFill>
                  <a:srgbClr val="FF0000"/>
                </a:solidFill>
                <a:latin typeface="Arial" charset="0"/>
              </a:rPr>
              <a:t>Move to multi-processor</a:t>
            </a:r>
            <a:endParaRPr lang="en-GB" sz="2000" dirty="0">
              <a:solidFill>
                <a:srgbClr val="FF0000"/>
              </a:solidFill>
              <a:latin typeface="Arial" charset="0"/>
            </a:endParaRPr>
          </a:p>
        </p:txBody>
      </p:sp>
      <p:cxnSp>
        <p:nvCxnSpPr>
          <p:cNvPr id="11" name="Straight Arrow Connector 11"/>
          <p:cNvCxnSpPr/>
          <p:nvPr/>
        </p:nvCxnSpPr>
        <p:spPr bwMode="auto">
          <a:xfrm>
            <a:off x="5525517" y="1619642"/>
            <a:ext cx="1152132" cy="864096"/>
          </a:xfrm>
          <a:prstGeom prst="straightConnector1">
            <a:avLst/>
          </a:prstGeom>
          <a:noFill/>
          <a:ln w="19050" cap="flat" cmpd="sng" algn="ctr">
            <a:solidFill>
              <a:srgbClr val="FF0000"/>
            </a:solidFill>
            <a:prstDash val="solid"/>
            <a:round/>
            <a:headEnd type="none" w="med" len="med"/>
            <a:tailEnd type="arrow"/>
          </a:ln>
          <a:effectLst/>
        </p:spPr>
      </p:cxnSp>
    </p:spTree>
    <p:extLst>
      <p:ext uri="{BB962C8B-B14F-4D97-AF65-F5344CB8AC3E}">
        <p14:creationId xmlns:p14="http://schemas.microsoft.com/office/powerpoint/2010/main" val="40956647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p:cNvSpPr txBox="1"/>
              <p:nvPr/>
            </p:nvSpPr>
            <p:spPr>
              <a:xfrm>
                <a:off x="0" y="395785"/>
                <a:ext cx="9144000" cy="6339621"/>
              </a:xfrm>
              <a:prstGeom prst="rect">
                <a:avLst/>
              </a:prstGeom>
              <a:noFill/>
            </p:spPr>
            <p:txBody>
              <a:bodyPr wrap="square" rtlCol="0">
                <a:spAutoFit/>
              </a:bodyPr>
              <a:lstStyle/>
              <a:p>
                <a:r>
                  <a:rPr lang="zh-CN" altLang="en-US" sz="2400" b="1" dirty="0" smtClean="0"/>
                  <a:t>例 </a:t>
                </a:r>
                <a:r>
                  <a:rPr lang="zh-CN" altLang="en-US" sz="2400" dirty="0" smtClean="0"/>
                  <a:t> 设磁盘子系统组件和</a:t>
                </a:r>
                <a:r>
                  <a:rPr lang="en-US" altLang="zh-CN" sz="2400" dirty="0" smtClean="0"/>
                  <a:t>MTTF</a:t>
                </a:r>
                <a:r>
                  <a:rPr lang="zh-CN" altLang="en-US" sz="2400" dirty="0" smtClean="0"/>
                  <a:t>如下，求系统的</a:t>
                </a:r>
                <a:r>
                  <a:rPr lang="en-US" altLang="zh-CN" sz="2400" dirty="0" smtClean="0"/>
                  <a:t>MTTF</a:t>
                </a:r>
                <a:r>
                  <a:rPr lang="zh-CN" altLang="en-US" sz="2400" dirty="0"/>
                  <a:t>。</a:t>
                </a:r>
                <a:endParaRPr lang="en-US" altLang="zh-CN" sz="2400" dirty="0" smtClean="0"/>
              </a:p>
              <a:p>
                <a:r>
                  <a:rPr lang="en-US" altLang="zh-CN" sz="2400" dirty="0" smtClean="0"/>
                  <a:t>10</a:t>
                </a:r>
                <a:r>
                  <a:rPr lang="zh-CN" altLang="en-US" sz="2400" dirty="0" smtClean="0"/>
                  <a:t>个磁盘，每个</a:t>
                </a:r>
                <a:r>
                  <a:rPr lang="en-US" altLang="zh-CN" sz="2400" dirty="0" smtClean="0"/>
                  <a:t>MTTF=1 000 000</a:t>
                </a:r>
                <a:r>
                  <a:rPr lang="zh-CN" altLang="en-US" sz="2400" dirty="0" smtClean="0"/>
                  <a:t>小时</a:t>
                </a:r>
                <a:endParaRPr lang="en-US" altLang="zh-CN" sz="2400" dirty="0" smtClean="0"/>
              </a:p>
              <a:p>
                <a:r>
                  <a:rPr lang="en-US" altLang="zh-CN" sz="2400" dirty="0" smtClean="0"/>
                  <a:t>1</a:t>
                </a:r>
                <a:r>
                  <a:rPr lang="zh-CN" altLang="en-US" sz="2400" dirty="0" smtClean="0"/>
                  <a:t>个</a:t>
                </a:r>
                <a:r>
                  <a:rPr lang="en-US" altLang="zh-CN" sz="2400" dirty="0" smtClean="0"/>
                  <a:t>ATA</a:t>
                </a:r>
                <a:r>
                  <a:rPr lang="zh-CN" altLang="en-US" sz="2400" dirty="0" smtClean="0"/>
                  <a:t>控制器，</a:t>
                </a:r>
                <a:r>
                  <a:rPr lang="en-US" altLang="zh-CN" sz="2400" dirty="0" smtClean="0"/>
                  <a:t>MTTF=500 000</a:t>
                </a:r>
                <a:r>
                  <a:rPr lang="zh-CN" altLang="en-US" sz="2400" dirty="0" smtClean="0"/>
                  <a:t>小时</a:t>
                </a:r>
                <a:endParaRPr lang="en-US" altLang="zh-CN" sz="2400" dirty="0" smtClean="0"/>
              </a:p>
              <a:p>
                <a:r>
                  <a:rPr lang="en-US" altLang="zh-CN" sz="2400" dirty="0" smtClean="0"/>
                  <a:t>1</a:t>
                </a:r>
                <a:r>
                  <a:rPr lang="zh-CN" altLang="en-US" sz="2400" dirty="0" smtClean="0"/>
                  <a:t>个电源，</a:t>
                </a:r>
                <a:r>
                  <a:rPr lang="en-US" altLang="zh-CN" sz="2400" dirty="0" smtClean="0"/>
                  <a:t>MTTF=200 000</a:t>
                </a:r>
                <a:r>
                  <a:rPr lang="zh-CN" altLang="en-US" sz="2400" dirty="0" smtClean="0"/>
                  <a:t>小时</a:t>
                </a:r>
                <a:endParaRPr lang="en-US" altLang="zh-CN" sz="2400" dirty="0" smtClean="0"/>
              </a:p>
              <a:p>
                <a:r>
                  <a:rPr lang="en-US" altLang="zh-CN" sz="2400" dirty="0" smtClean="0"/>
                  <a:t>1</a:t>
                </a:r>
                <a:r>
                  <a:rPr lang="zh-CN" altLang="en-US" sz="2400" dirty="0" smtClean="0"/>
                  <a:t>个风扇， </a:t>
                </a:r>
                <a:r>
                  <a:rPr lang="en-US" altLang="zh-CN" sz="2400" dirty="0" smtClean="0"/>
                  <a:t>MTTF=200 000</a:t>
                </a:r>
                <a:r>
                  <a:rPr lang="zh-CN" altLang="en-US" sz="2400" dirty="0" smtClean="0"/>
                  <a:t>小时</a:t>
                </a:r>
                <a:endParaRPr lang="en-US" altLang="zh-CN" sz="2400" dirty="0" smtClean="0"/>
              </a:p>
              <a:p>
                <a:r>
                  <a:rPr lang="en-US" altLang="zh-CN" sz="2400" dirty="0" smtClean="0"/>
                  <a:t>1</a:t>
                </a:r>
                <a:r>
                  <a:rPr lang="zh-CN" altLang="en-US" sz="2400" dirty="0" smtClean="0"/>
                  <a:t>根</a:t>
                </a:r>
                <a:r>
                  <a:rPr lang="en-US" altLang="zh-CN" sz="2400" dirty="0" smtClean="0"/>
                  <a:t>ATA</a:t>
                </a:r>
                <a:r>
                  <a:rPr lang="zh-CN" altLang="en-US" sz="2400" dirty="0" smtClean="0"/>
                  <a:t>电缆，</a:t>
                </a:r>
                <a:r>
                  <a:rPr lang="en-US" altLang="zh-CN" sz="2400" dirty="0" smtClean="0"/>
                  <a:t>MTTF= 1000 000</a:t>
                </a:r>
                <a:r>
                  <a:rPr lang="zh-CN" altLang="en-US" sz="2400" dirty="0" smtClean="0"/>
                  <a:t>小时</a:t>
                </a:r>
                <a:endParaRPr lang="en-US" altLang="zh-CN" sz="2400" dirty="0" smtClean="0"/>
              </a:p>
              <a:p>
                <a:endParaRPr lang="en-US" altLang="zh-CN" sz="2400" dirty="0" smtClean="0"/>
              </a:p>
              <a:p>
                <a:r>
                  <a:rPr lang="zh-CN" altLang="en-US" sz="2400" dirty="0" smtClean="0"/>
                  <a:t>假设各个故障源互相独立，整个系统故障率是各个组件故障率之和</a:t>
                </a:r>
                <a:endParaRPr lang="en-US" altLang="zh-CN" sz="2400" dirty="0" smtClean="0"/>
              </a:p>
              <a:p>
                <a:endParaRPr lang="en-US" altLang="zh-CN" sz="2400" dirty="0" smtClean="0"/>
              </a:p>
              <a:p>
                <a:pPr/>
                <a14:m>
                  <m:oMathPara xmlns:m="http://schemas.openxmlformats.org/officeDocument/2006/math">
                    <m:oMathParaPr>
                      <m:jc m:val="centerGroup"/>
                    </m:oMathParaPr>
                    <m:oMath xmlns:m="http://schemas.openxmlformats.org/officeDocument/2006/math">
                      <m:r>
                        <a:rPr lang="zh-CN" altLang="en-US" sz="2000" dirty="0">
                          <a:latin typeface="Cambria Math" panose="02040503050406030204" pitchFamily="18" charset="0"/>
                        </a:rPr>
                        <m:t>系统</m:t>
                      </m:r>
                      <m:r>
                        <a:rPr lang="zh-CN" altLang="en-US" sz="2000" i="1" dirty="0">
                          <a:latin typeface="Cambria Math" panose="02040503050406030204" pitchFamily="18" charset="0"/>
                        </a:rPr>
                        <m:t>故障率</m:t>
                      </m:r>
                      <m:r>
                        <a:rPr lang="en-US" altLang="zh-CN" sz="2000" b="0" i="1" dirty="0" smtClean="0">
                          <a:latin typeface="Cambria Math" panose="02040503050406030204" pitchFamily="18" charset="0"/>
                        </a:rPr>
                        <m:t>=10</m:t>
                      </m:r>
                      <m:r>
                        <a:rPr lang="en-US" altLang="zh-CN" sz="2000" b="0" i="1" dirty="0" smtClean="0">
                          <a:latin typeface="Cambria Math" panose="02040503050406030204" pitchFamily="18" charset="0"/>
                          <a:ea typeface="Cambria Math" panose="02040503050406030204" pitchFamily="18" charset="0"/>
                        </a:rPr>
                        <m:t>×</m:t>
                      </m:r>
                      <m:f>
                        <m:fPr>
                          <m:ctrlPr>
                            <a:rPr lang="en-US" altLang="zh-CN" sz="2000" b="0" i="1" dirty="0" smtClean="0">
                              <a:latin typeface="Cambria Math" panose="02040503050406030204" pitchFamily="18" charset="0"/>
                              <a:ea typeface="Cambria Math" panose="02040503050406030204" pitchFamily="18" charset="0"/>
                            </a:rPr>
                          </m:ctrlPr>
                        </m:fPr>
                        <m:num>
                          <m:r>
                            <a:rPr lang="en-US" altLang="zh-CN" sz="2000" b="0" i="1" dirty="0" smtClean="0">
                              <a:latin typeface="Cambria Math" panose="02040503050406030204" pitchFamily="18" charset="0"/>
                              <a:ea typeface="Cambria Math" panose="02040503050406030204" pitchFamily="18" charset="0"/>
                            </a:rPr>
                            <m:t>1</m:t>
                          </m:r>
                        </m:num>
                        <m:den>
                          <m:r>
                            <a:rPr lang="en-US" altLang="zh-CN" sz="2000" b="0" i="1" dirty="0" smtClean="0">
                              <a:latin typeface="Cambria Math" panose="02040503050406030204" pitchFamily="18" charset="0"/>
                              <a:ea typeface="Cambria Math" panose="02040503050406030204" pitchFamily="18" charset="0"/>
                            </a:rPr>
                            <m:t>1 000 000</m:t>
                          </m:r>
                        </m:den>
                      </m:f>
                      <m:r>
                        <a:rPr lang="en-US" altLang="zh-CN" sz="2000" b="0" i="1" dirty="0" smtClean="0">
                          <a:latin typeface="Cambria Math" panose="02040503050406030204" pitchFamily="18" charset="0"/>
                          <a:ea typeface="Cambria Math" panose="02040503050406030204" pitchFamily="18" charset="0"/>
                        </a:rPr>
                        <m:t>+</m:t>
                      </m:r>
                      <m:f>
                        <m:fPr>
                          <m:ctrlPr>
                            <a:rPr lang="en-US" altLang="zh-CN" sz="2000" b="0" i="1" dirty="0" smtClean="0">
                              <a:latin typeface="Cambria Math" panose="02040503050406030204" pitchFamily="18" charset="0"/>
                              <a:ea typeface="Cambria Math" panose="02040503050406030204" pitchFamily="18" charset="0"/>
                            </a:rPr>
                          </m:ctrlPr>
                        </m:fPr>
                        <m:num>
                          <m:r>
                            <a:rPr lang="en-US" altLang="zh-CN" sz="2000" b="0" i="1" dirty="0" smtClean="0">
                              <a:latin typeface="Cambria Math" panose="02040503050406030204" pitchFamily="18" charset="0"/>
                              <a:ea typeface="Cambria Math" panose="02040503050406030204" pitchFamily="18" charset="0"/>
                            </a:rPr>
                            <m:t>1</m:t>
                          </m:r>
                        </m:num>
                        <m:den>
                          <m:r>
                            <a:rPr lang="en-US" altLang="zh-CN" sz="2000" b="0" i="1" dirty="0" smtClean="0">
                              <a:latin typeface="Cambria Math" panose="02040503050406030204" pitchFamily="18" charset="0"/>
                              <a:ea typeface="Cambria Math" panose="02040503050406030204" pitchFamily="18" charset="0"/>
                            </a:rPr>
                            <m:t>500 000</m:t>
                          </m:r>
                        </m:den>
                      </m:f>
                      <m:r>
                        <a:rPr lang="en-US" altLang="zh-CN" sz="2000" b="0" i="1" dirty="0" smtClean="0">
                          <a:latin typeface="Cambria Math" panose="02040503050406030204" pitchFamily="18" charset="0"/>
                          <a:ea typeface="Cambria Math" panose="02040503050406030204" pitchFamily="18" charset="0"/>
                        </a:rPr>
                        <m:t>+</m:t>
                      </m:r>
                      <m:f>
                        <m:fPr>
                          <m:ctrlPr>
                            <a:rPr lang="en-US" altLang="zh-CN" sz="2000" b="0" i="1" dirty="0" smtClean="0">
                              <a:latin typeface="Cambria Math" panose="02040503050406030204" pitchFamily="18" charset="0"/>
                              <a:ea typeface="Cambria Math" panose="02040503050406030204" pitchFamily="18" charset="0"/>
                            </a:rPr>
                          </m:ctrlPr>
                        </m:fPr>
                        <m:num>
                          <m:r>
                            <a:rPr lang="en-US" altLang="zh-CN" sz="2000" b="0" i="1" dirty="0" smtClean="0">
                              <a:latin typeface="Cambria Math" panose="02040503050406030204" pitchFamily="18" charset="0"/>
                              <a:ea typeface="Cambria Math" panose="02040503050406030204" pitchFamily="18" charset="0"/>
                            </a:rPr>
                            <m:t>1</m:t>
                          </m:r>
                        </m:num>
                        <m:den>
                          <m:r>
                            <a:rPr lang="en-US" altLang="zh-CN" sz="2000" b="0" i="1" dirty="0" smtClean="0">
                              <a:latin typeface="Cambria Math" panose="02040503050406030204" pitchFamily="18" charset="0"/>
                              <a:ea typeface="Cambria Math" panose="02040503050406030204" pitchFamily="18" charset="0"/>
                            </a:rPr>
                            <m:t>200 000</m:t>
                          </m:r>
                        </m:den>
                      </m:f>
                      <m:r>
                        <a:rPr lang="en-US" altLang="zh-CN" sz="2000" b="0" i="1" dirty="0" smtClean="0">
                          <a:latin typeface="Cambria Math" panose="02040503050406030204" pitchFamily="18" charset="0"/>
                          <a:ea typeface="Cambria Math" panose="02040503050406030204" pitchFamily="18" charset="0"/>
                        </a:rPr>
                        <m:t>+</m:t>
                      </m:r>
                      <m:f>
                        <m:fPr>
                          <m:ctrlPr>
                            <a:rPr lang="en-US" altLang="zh-CN" sz="2000" b="0" i="1" dirty="0" smtClean="0">
                              <a:latin typeface="Cambria Math" panose="02040503050406030204" pitchFamily="18" charset="0"/>
                              <a:ea typeface="Cambria Math" panose="02040503050406030204" pitchFamily="18" charset="0"/>
                            </a:rPr>
                          </m:ctrlPr>
                        </m:fPr>
                        <m:num>
                          <m:r>
                            <a:rPr lang="en-US" altLang="zh-CN" sz="2000" b="0" i="1" dirty="0" smtClean="0">
                              <a:latin typeface="Cambria Math" panose="02040503050406030204" pitchFamily="18" charset="0"/>
                              <a:ea typeface="Cambria Math" panose="02040503050406030204" pitchFamily="18" charset="0"/>
                            </a:rPr>
                            <m:t>1</m:t>
                          </m:r>
                        </m:num>
                        <m:den>
                          <m:r>
                            <a:rPr lang="en-US" altLang="zh-CN" sz="2000" b="0" i="1" dirty="0" smtClean="0">
                              <a:latin typeface="Cambria Math" panose="02040503050406030204" pitchFamily="18" charset="0"/>
                              <a:ea typeface="Cambria Math" panose="02040503050406030204" pitchFamily="18" charset="0"/>
                            </a:rPr>
                            <m:t>200 000</m:t>
                          </m:r>
                        </m:den>
                      </m:f>
                      <m:r>
                        <a:rPr lang="en-US" altLang="zh-CN" sz="2000" b="0" i="1" dirty="0" smtClean="0">
                          <a:latin typeface="Cambria Math" panose="02040503050406030204" pitchFamily="18" charset="0"/>
                          <a:ea typeface="Cambria Math" panose="02040503050406030204" pitchFamily="18" charset="0"/>
                        </a:rPr>
                        <m:t>+</m:t>
                      </m:r>
                      <m:f>
                        <m:fPr>
                          <m:ctrlPr>
                            <a:rPr lang="en-US" altLang="zh-CN" sz="2000" b="0" i="1" dirty="0" smtClean="0">
                              <a:latin typeface="Cambria Math" panose="02040503050406030204" pitchFamily="18" charset="0"/>
                              <a:ea typeface="Cambria Math" panose="02040503050406030204" pitchFamily="18" charset="0"/>
                            </a:rPr>
                          </m:ctrlPr>
                        </m:fPr>
                        <m:num>
                          <m:r>
                            <a:rPr lang="en-US" altLang="zh-CN" sz="2000" b="0" i="1" dirty="0" smtClean="0">
                              <a:latin typeface="Cambria Math" panose="02040503050406030204" pitchFamily="18" charset="0"/>
                              <a:ea typeface="Cambria Math" panose="02040503050406030204" pitchFamily="18" charset="0"/>
                            </a:rPr>
                            <m:t>1</m:t>
                          </m:r>
                        </m:num>
                        <m:den>
                          <m:r>
                            <a:rPr lang="en-US" altLang="zh-CN" sz="2000" b="0" i="1" dirty="0" smtClean="0">
                              <a:latin typeface="Cambria Math" panose="02040503050406030204" pitchFamily="18" charset="0"/>
                              <a:ea typeface="Cambria Math" panose="02040503050406030204" pitchFamily="18" charset="0"/>
                            </a:rPr>
                            <m:t>100 0000</m:t>
                          </m:r>
                        </m:den>
                      </m:f>
                    </m:oMath>
                  </m:oMathPara>
                </a14:m>
                <a:endParaRPr lang="en-US" altLang="zh-CN" sz="2400" b="0" i="1" dirty="0" smtClean="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sz="2000" b="0" i="1" dirty="0" smtClean="0">
                          <a:latin typeface="Cambria Math" panose="02040503050406030204" pitchFamily="18" charset="0"/>
                          <a:ea typeface="Cambria Math" panose="02040503050406030204" pitchFamily="18" charset="0"/>
                        </a:rPr>
                        <m:t>            = </m:t>
                      </m:r>
                      <m:f>
                        <m:fPr>
                          <m:ctrlPr>
                            <a:rPr lang="en-US" altLang="zh-CN" sz="2000" b="0" i="1" dirty="0" smtClean="0">
                              <a:latin typeface="Cambria Math" panose="02040503050406030204" pitchFamily="18" charset="0"/>
                              <a:ea typeface="Cambria Math" panose="02040503050406030204" pitchFamily="18" charset="0"/>
                            </a:rPr>
                          </m:ctrlPr>
                        </m:fPr>
                        <m:num>
                          <m:r>
                            <a:rPr lang="en-US" altLang="zh-CN" sz="2000" b="0" i="1" dirty="0" smtClean="0">
                              <a:latin typeface="Cambria Math" panose="02040503050406030204" pitchFamily="18" charset="0"/>
                              <a:ea typeface="Cambria Math" panose="02040503050406030204" pitchFamily="18" charset="0"/>
                            </a:rPr>
                            <m:t>10+2+5+5+1</m:t>
                          </m:r>
                        </m:num>
                        <m:den>
                          <m:r>
                            <a:rPr lang="en-US" altLang="zh-CN" sz="2000" b="0" i="1" dirty="0" smtClean="0">
                              <a:latin typeface="Cambria Math" panose="02040503050406030204" pitchFamily="18" charset="0"/>
                              <a:ea typeface="Cambria Math" panose="02040503050406030204" pitchFamily="18" charset="0"/>
                            </a:rPr>
                            <m:t>1 000 000</m:t>
                          </m:r>
                        </m:den>
                      </m:f>
                      <m:r>
                        <a:rPr lang="en-US" altLang="zh-CN" sz="2000" b="0" i="1" dirty="0" smtClean="0">
                          <a:latin typeface="Cambria Math" panose="02040503050406030204" pitchFamily="18" charset="0"/>
                          <a:ea typeface="Cambria Math" panose="02040503050406030204" pitchFamily="18" charset="0"/>
                        </a:rPr>
                        <m:t>=</m:t>
                      </m:r>
                      <m:f>
                        <m:fPr>
                          <m:ctrlPr>
                            <a:rPr lang="en-US" altLang="zh-CN" sz="2000" b="0" i="1" dirty="0" smtClean="0">
                              <a:latin typeface="Cambria Math" panose="02040503050406030204" pitchFamily="18" charset="0"/>
                              <a:ea typeface="Cambria Math" panose="02040503050406030204" pitchFamily="18" charset="0"/>
                            </a:rPr>
                          </m:ctrlPr>
                        </m:fPr>
                        <m:num>
                          <m:r>
                            <a:rPr lang="en-US" altLang="zh-CN" sz="2000" b="0" i="1" dirty="0" smtClean="0">
                              <a:latin typeface="Cambria Math" panose="02040503050406030204" pitchFamily="18" charset="0"/>
                              <a:ea typeface="Cambria Math" panose="02040503050406030204" pitchFamily="18" charset="0"/>
                            </a:rPr>
                            <m:t>23</m:t>
                          </m:r>
                        </m:num>
                        <m:den>
                          <m:r>
                            <a:rPr lang="en-US" altLang="zh-CN" sz="2000" b="0" i="1" dirty="0" smtClean="0">
                              <a:latin typeface="Cambria Math" panose="02040503050406030204" pitchFamily="18" charset="0"/>
                              <a:ea typeface="Cambria Math" panose="02040503050406030204" pitchFamily="18" charset="0"/>
                            </a:rPr>
                            <m:t>1 000 000</m:t>
                          </m:r>
                        </m:den>
                      </m:f>
                      <m:r>
                        <a:rPr lang="en-US" altLang="zh-CN" sz="2000" b="0" i="1" dirty="0" smtClean="0">
                          <a:latin typeface="Cambria Math" panose="02040503050406030204" pitchFamily="18" charset="0"/>
                          <a:ea typeface="Cambria Math" panose="02040503050406030204" pitchFamily="18" charset="0"/>
                        </a:rPr>
                        <m:t>=</m:t>
                      </m:r>
                      <m:f>
                        <m:fPr>
                          <m:ctrlPr>
                            <a:rPr lang="en-US" altLang="zh-CN" sz="2000" b="0" i="1" dirty="0" smtClean="0">
                              <a:latin typeface="Cambria Math" panose="02040503050406030204" pitchFamily="18" charset="0"/>
                              <a:ea typeface="Cambria Math" panose="02040503050406030204" pitchFamily="18" charset="0"/>
                            </a:rPr>
                          </m:ctrlPr>
                        </m:fPr>
                        <m:num>
                          <m:r>
                            <a:rPr lang="en-US" altLang="zh-CN" sz="2000" b="0" i="1" dirty="0" smtClean="0">
                              <a:latin typeface="Cambria Math" panose="02040503050406030204" pitchFamily="18" charset="0"/>
                              <a:ea typeface="Cambria Math" panose="02040503050406030204" pitchFamily="18" charset="0"/>
                            </a:rPr>
                            <m:t>23000</m:t>
                          </m:r>
                        </m:num>
                        <m:den>
                          <m:r>
                            <a:rPr lang="en-US" altLang="zh-CN" sz="2000" b="0" i="1" dirty="0" smtClean="0">
                              <a:latin typeface="Cambria Math" panose="02040503050406030204" pitchFamily="18" charset="0"/>
                              <a:ea typeface="Cambria Math" panose="02040503050406030204" pitchFamily="18" charset="0"/>
                            </a:rPr>
                            <m:t>1000 000 000</m:t>
                          </m:r>
                          <m:r>
                            <a:rPr lang="zh-CN" altLang="en-US" sz="2000" i="1" dirty="0">
                              <a:latin typeface="Cambria Math" panose="02040503050406030204" pitchFamily="18" charset="0"/>
                              <a:ea typeface="Cambria Math" panose="02040503050406030204" pitchFamily="18" charset="0"/>
                            </a:rPr>
                            <m:t>小时</m:t>
                          </m:r>
                        </m:den>
                      </m:f>
                    </m:oMath>
                  </m:oMathPara>
                </a14:m>
                <a:endParaRPr lang="en-US" altLang="zh-CN" sz="2400" dirty="0" smtClean="0"/>
              </a:p>
              <a:p>
                <a:endParaRPr lang="en-US" altLang="zh-CN" sz="2400" dirty="0" smtClean="0"/>
              </a:p>
              <a:p>
                <a:r>
                  <a:rPr lang="zh-CN" altLang="en-US" sz="2400" dirty="0" smtClean="0"/>
                  <a:t>系统的</a:t>
                </a:r>
                <a:r>
                  <a:rPr lang="en-US" altLang="zh-CN" sz="2400" dirty="0" smtClean="0"/>
                  <a:t>MTTF</a:t>
                </a:r>
                <a:r>
                  <a:rPr lang="zh-CN" altLang="en-US" sz="2400" dirty="0" smtClean="0"/>
                  <a:t>为故障率倒数：</a:t>
                </a:r>
                <a:endParaRPr lang="en-US" altLang="zh-CN" sz="2400" dirty="0" smtClean="0"/>
              </a:p>
              <a:p>
                <a:endParaRPr lang="en-US" altLang="zh-CN" sz="2400" dirty="0"/>
              </a:p>
              <a:p>
                <a:r>
                  <a:rPr lang="en-US" altLang="zh-CN" sz="2400" dirty="0" smtClean="0"/>
                  <a:t> </a:t>
                </a:r>
                <a14:m>
                  <m:oMath xmlns:m="http://schemas.openxmlformats.org/officeDocument/2006/math">
                    <m:r>
                      <a:rPr lang="en-US" altLang="zh-CN" sz="2400" b="0" i="0" dirty="0" smtClean="0">
                        <a:latin typeface="Cambria Math" panose="02040503050406030204" pitchFamily="18" charset="0"/>
                      </a:rPr>
                      <m:t>                  </m:t>
                    </m:r>
                    <m:r>
                      <a:rPr lang="zh-CN" altLang="en-US" sz="2400" dirty="0">
                        <a:latin typeface="Cambria Math" panose="02040503050406030204" pitchFamily="18" charset="0"/>
                      </a:rPr>
                      <m:t>系统</m:t>
                    </m:r>
                    <m:r>
                      <m:rPr>
                        <m:sty m:val="p"/>
                      </m:rPr>
                      <a:rPr lang="en-US" altLang="zh-CN" sz="2400" i="1" dirty="0" smtClean="0">
                        <a:latin typeface="Cambria Math" panose="02040503050406030204" pitchFamily="18" charset="0"/>
                      </a:rPr>
                      <m:t>MTTF</m:t>
                    </m:r>
                    <m:r>
                      <a:rPr lang="en-US" altLang="zh-CN" sz="2400" b="0" i="1" dirty="0" smtClean="0">
                        <a:latin typeface="Cambria Math" panose="02040503050406030204" pitchFamily="18" charset="0"/>
                      </a:rPr>
                      <m:t>=</m:t>
                    </m:r>
                    <m:f>
                      <m:fPr>
                        <m:ctrlPr>
                          <a:rPr lang="en-US" altLang="zh-CN" sz="2400" b="0" i="1" dirty="0" smtClean="0">
                            <a:latin typeface="Cambria Math" panose="02040503050406030204" pitchFamily="18" charset="0"/>
                          </a:rPr>
                        </m:ctrlPr>
                      </m:fPr>
                      <m:num>
                        <m:r>
                          <a:rPr lang="en-US" altLang="zh-CN" sz="2400" b="0" i="1" dirty="0" smtClean="0">
                            <a:latin typeface="Cambria Math" panose="02040503050406030204" pitchFamily="18" charset="0"/>
                          </a:rPr>
                          <m:t>1</m:t>
                        </m:r>
                      </m:num>
                      <m:den>
                        <m:r>
                          <a:rPr lang="zh-CN" altLang="en-US" sz="2400" i="1" dirty="0">
                            <a:latin typeface="Cambria Math" panose="02040503050406030204" pitchFamily="18" charset="0"/>
                          </a:rPr>
                          <m:t>系统</m:t>
                        </m:r>
                        <m:r>
                          <a:rPr lang="zh-CN" altLang="en-US" sz="2400" i="1" dirty="0" smtClean="0">
                            <a:latin typeface="Cambria Math" panose="02040503050406030204" pitchFamily="18" charset="0"/>
                          </a:rPr>
                          <m:t>故障</m:t>
                        </m:r>
                        <m:r>
                          <a:rPr lang="zh-CN" altLang="en-US" sz="2400" b="0" i="1" dirty="0" smtClean="0">
                            <a:latin typeface="Cambria Math" panose="02040503050406030204" pitchFamily="18" charset="0"/>
                          </a:rPr>
                          <m:t>率</m:t>
                        </m:r>
                      </m:den>
                    </m:f>
                    <m:r>
                      <a:rPr lang="en-US" altLang="zh-CN" sz="2400" b="0" i="1" dirty="0" smtClean="0">
                        <a:latin typeface="Cambria Math" panose="02040503050406030204" pitchFamily="18" charset="0"/>
                      </a:rPr>
                      <m:t>=</m:t>
                    </m:r>
                    <m:f>
                      <m:fPr>
                        <m:ctrlPr>
                          <a:rPr lang="en-US" altLang="zh-CN" sz="2400" b="0" i="1" dirty="0" smtClean="0">
                            <a:latin typeface="Cambria Math" panose="02040503050406030204" pitchFamily="18" charset="0"/>
                          </a:rPr>
                        </m:ctrlPr>
                      </m:fPr>
                      <m:num>
                        <m:r>
                          <a:rPr lang="en-US" altLang="zh-CN" sz="2400" b="0" i="1" dirty="0" smtClean="0">
                            <a:latin typeface="Cambria Math" panose="02040503050406030204" pitchFamily="18" charset="0"/>
                          </a:rPr>
                          <m:t>1 000 000 000</m:t>
                        </m:r>
                      </m:num>
                      <m:den>
                        <m:r>
                          <a:rPr lang="en-US" altLang="zh-CN" sz="2400" b="0" i="1" dirty="0" smtClean="0">
                            <a:latin typeface="Cambria Math" panose="02040503050406030204" pitchFamily="18" charset="0"/>
                          </a:rPr>
                          <m:t>23 000</m:t>
                        </m:r>
                      </m:den>
                    </m:f>
                  </m:oMath>
                </a14:m>
                <a:r>
                  <a:rPr lang="en-US" altLang="zh-CN" sz="2400" dirty="0" smtClean="0"/>
                  <a:t> =43500</a:t>
                </a:r>
                <a:r>
                  <a:rPr lang="zh-CN" altLang="en-US" sz="2400" dirty="0" smtClean="0"/>
                  <a:t>小时</a:t>
                </a:r>
                <a:endParaRPr lang="zh-CN" altLang="en-US" sz="2400" dirty="0"/>
              </a:p>
            </p:txBody>
          </p:sp>
        </mc:Choice>
        <mc:Fallback xmlns="">
          <p:sp>
            <p:nvSpPr>
              <p:cNvPr id="2" name="文本框 1"/>
              <p:cNvSpPr txBox="1">
                <a:spLocks noRot="1" noChangeAspect="1" noMove="1" noResize="1" noEditPoints="1" noAdjustHandles="1" noChangeArrowheads="1" noChangeShapeType="1" noTextEdit="1"/>
              </p:cNvSpPr>
              <p:nvPr/>
            </p:nvSpPr>
            <p:spPr>
              <a:xfrm>
                <a:off x="0" y="395785"/>
                <a:ext cx="9144000" cy="6339621"/>
              </a:xfrm>
              <a:prstGeom prst="rect">
                <a:avLst/>
              </a:prstGeom>
              <a:blipFill rotWithShape="0">
                <a:blip r:embed="rId2"/>
                <a:stretch>
                  <a:fillRect l="-1000" t="-105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1097663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p:cNvSpPr txBox="1"/>
              <p:nvPr/>
            </p:nvSpPr>
            <p:spPr>
              <a:xfrm>
                <a:off x="177421" y="95535"/>
                <a:ext cx="8966579" cy="6965818"/>
              </a:xfrm>
              <a:prstGeom prst="rect">
                <a:avLst/>
              </a:prstGeom>
              <a:noFill/>
            </p:spPr>
            <p:txBody>
              <a:bodyPr wrap="square" rtlCol="0">
                <a:spAutoFit/>
              </a:bodyPr>
              <a:lstStyle/>
              <a:p>
                <a:r>
                  <a:rPr lang="zh-CN" altLang="en-US" sz="2400" b="1" dirty="0" smtClean="0"/>
                  <a:t>例</a:t>
                </a:r>
                <a:r>
                  <a:rPr lang="zh-CN" altLang="en-US" sz="2400" dirty="0" smtClean="0"/>
                  <a:t> 磁盘子系统常常有备分冗余电源，以提高可信任度。在前面例子中系统增加一个备用电源，系统的</a:t>
                </a:r>
                <a:r>
                  <a:rPr lang="en-US" altLang="zh-CN" sz="2400" dirty="0" smtClean="0"/>
                  <a:t>MTTF</a:t>
                </a:r>
                <a:r>
                  <a:rPr lang="zh-CN" altLang="en-US" sz="2400" dirty="0" smtClean="0"/>
                  <a:t>变为多少？</a:t>
                </a:r>
                <a:endParaRPr lang="en-US" altLang="zh-CN" sz="2400" dirty="0" smtClean="0"/>
              </a:p>
              <a:p>
                <a:endParaRPr lang="en-US" altLang="zh-CN" sz="2400" dirty="0" smtClean="0"/>
              </a:p>
              <a:p>
                <a:r>
                  <a:rPr lang="zh-CN" altLang="en-US" sz="2400" dirty="0" smtClean="0"/>
                  <a:t>      </a:t>
                </a:r>
                <a:r>
                  <a:rPr lang="zh-CN" altLang="en-US" sz="2000" dirty="0" smtClean="0"/>
                  <a:t>假设系统组件发生故障相互独立。新系统</a:t>
                </a:r>
                <a:r>
                  <a:rPr lang="en-US" altLang="zh-CN" sz="2000" dirty="0" smtClean="0">
                    <a:latin typeface="宋体" panose="02010600030101010101" pitchFamily="2" charset="-122"/>
                    <a:ea typeface="宋体" panose="02010600030101010101" pitchFamily="2" charset="-122"/>
                  </a:rPr>
                  <a:t>(</a:t>
                </a:r>
                <a:r>
                  <a:rPr lang="zh-CN" altLang="en-US" sz="2000" dirty="0" smtClean="0">
                    <a:latin typeface="宋体" panose="02010600030101010101" pitchFamily="2" charset="-122"/>
                    <a:ea typeface="宋体" panose="02010600030101010101" pitchFamily="2" charset="-122"/>
                  </a:rPr>
                  <a:t>双电源系统，或者电源对系统</a:t>
                </a:r>
                <a:r>
                  <a:rPr lang="en-US" altLang="zh-CN" sz="2000" dirty="0" smtClean="0">
                    <a:latin typeface="宋体" panose="02010600030101010101" pitchFamily="2" charset="-122"/>
                    <a:ea typeface="宋体" panose="02010600030101010101" pitchFamily="2" charset="-122"/>
                  </a:rPr>
                  <a:t>)</a:t>
                </a:r>
                <a:r>
                  <a:rPr lang="zh-CN" altLang="en-US" sz="2000" dirty="0" smtClean="0">
                    <a:latin typeface="宋体" panose="02010600030101010101" pitchFamily="2" charset="-122"/>
                    <a:ea typeface="宋体" panose="02010600030101010101" pitchFamily="2" charset="-122"/>
                  </a:rPr>
                  <a:t>其中一个电源发生故障时，由于第二个电源的保障，系统依然能够正常工作。当一个电源发生故障，没有来得及修理，第二电源也发生故障，这时系统发生故障。</a:t>
                </a:r>
                <a:endParaRPr lang="en-US" altLang="zh-CN" sz="2000" dirty="0" smtClean="0">
                  <a:latin typeface="宋体" panose="02010600030101010101" pitchFamily="2" charset="-122"/>
                  <a:ea typeface="宋体" panose="02010600030101010101" pitchFamily="2" charset="-122"/>
                </a:endParaRPr>
              </a:p>
              <a:p>
                <a:r>
                  <a:rPr lang="zh-CN" altLang="en-US" sz="2000" dirty="0" smtClean="0">
                    <a:latin typeface="宋体" panose="02010600030101010101" pitchFamily="2" charset="-122"/>
                    <a:ea typeface="宋体" panose="02010600030101010101" pitchFamily="2" charset="-122"/>
                  </a:rPr>
                  <a:t>    一个电源发生故障的概率</a:t>
                </a:r>
                <a:r>
                  <a:rPr lang="en-US" altLang="zh-CN" sz="2000" dirty="0" smtClean="0">
                    <a:latin typeface="宋体" panose="02010600030101010101" pitchFamily="2" charset="-122"/>
                    <a:ea typeface="宋体" panose="02010600030101010101" pitchFamily="2" charset="-122"/>
                  </a:rPr>
                  <a:t>P</a:t>
                </a:r>
                <a:r>
                  <a:rPr lang="en-US" altLang="zh-CN" sz="1600" dirty="0" smtClean="0">
                    <a:latin typeface="宋体" panose="02010600030101010101" pitchFamily="2" charset="-122"/>
                    <a:ea typeface="宋体" panose="02010600030101010101" pitchFamily="2" charset="-122"/>
                  </a:rPr>
                  <a:t>1</a:t>
                </a:r>
                <a:r>
                  <a:rPr lang="en-US" altLang="zh-CN" sz="2000" dirty="0" smtClean="0">
                    <a:latin typeface="宋体" panose="02010600030101010101" pitchFamily="2" charset="-122"/>
                    <a:ea typeface="宋体" panose="02010600030101010101" pitchFamily="2" charset="-122"/>
                  </a:rPr>
                  <a:t>(</a:t>
                </a:r>
                <a:r>
                  <a:rPr lang="zh-CN" altLang="en-US" sz="2000" dirty="0" smtClean="0">
                    <a:latin typeface="宋体" panose="02010600030101010101" pitchFamily="2" charset="-122"/>
                    <a:ea typeface="宋体" panose="02010600030101010101" pitchFamily="2" charset="-122"/>
                  </a:rPr>
                  <a:t>两个电源发生故障独立，故障率为单电源系统之和</a:t>
                </a:r>
                <a:r>
                  <a:rPr lang="en-US" altLang="zh-CN" sz="2000" dirty="0" smtClean="0">
                    <a:latin typeface="宋体" panose="02010600030101010101" pitchFamily="2" charset="-122"/>
                    <a:ea typeface="宋体" panose="02010600030101010101" pitchFamily="2" charset="-122"/>
                  </a:rPr>
                  <a:t>)</a:t>
                </a:r>
                <a:r>
                  <a:rPr lang="zh-CN" altLang="en-US" sz="2000" dirty="0" smtClean="0">
                    <a:latin typeface="宋体" panose="02010600030101010101" pitchFamily="2" charset="-122"/>
                    <a:ea typeface="宋体" panose="02010600030101010101" pitchFamily="2" charset="-122"/>
                  </a:rPr>
                  <a:t>：</a:t>
                </a:r>
                <a:endParaRPr lang="en-US" altLang="zh-CN" sz="2000" dirty="0">
                  <a:latin typeface="宋体" panose="02010600030101010101" pitchFamily="2" charset="-122"/>
                  <a:ea typeface="宋体" panose="02010600030101010101" pitchFamily="2" charset="-122"/>
                </a:endParaRPr>
              </a:p>
              <a:p>
                <a:pPr/>
                <a14:m>
                  <m:oMathPara xmlns:m="http://schemas.openxmlformats.org/officeDocument/2006/math">
                    <m:oMathParaPr>
                      <m:jc m:val="centerGroup"/>
                    </m:oMathParaPr>
                    <m:oMath xmlns:m="http://schemas.openxmlformats.org/officeDocument/2006/math">
                      <m:f>
                        <m:fPr>
                          <m:ctrlPr>
                            <a:rPr lang="en-US" altLang="zh-CN" sz="2000" i="1" smtClean="0">
                              <a:latin typeface="Cambria Math" panose="02040503050406030204" pitchFamily="18" charset="0"/>
                              <a:ea typeface="宋体" panose="02010600030101010101" pitchFamily="2" charset="-122"/>
                            </a:rPr>
                          </m:ctrlPr>
                        </m:fPr>
                        <m:num>
                          <m:r>
                            <a:rPr lang="en-US" altLang="zh-CN" sz="2000" b="0" i="1" smtClean="0">
                              <a:latin typeface="Cambria Math" panose="02040503050406030204" pitchFamily="18" charset="0"/>
                              <a:ea typeface="宋体" panose="02010600030101010101" pitchFamily="2" charset="-122"/>
                            </a:rPr>
                            <m:t>2</m:t>
                          </m:r>
                        </m:num>
                        <m:den>
                          <m:r>
                            <a:rPr lang="en-US" altLang="zh-CN" sz="2000" b="0" i="1" smtClean="0">
                              <a:latin typeface="Cambria Math" panose="02040503050406030204" pitchFamily="18" charset="0"/>
                              <a:ea typeface="宋体" panose="02010600030101010101" pitchFamily="2" charset="-122"/>
                            </a:rPr>
                            <m:t>𝑀𝑇𝑇𝐹</m:t>
                          </m:r>
                        </m:den>
                      </m:f>
                    </m:oMath>
                  </m:oMathPara>
                </a14:m>
                <a:endParaRPr lang="en-US" altLang="zh-CN" sz="2400" dirty="0" smtClean="0">
                  <a:latin typeface="宋体" panose="02010600030101010101" pitchFamily="2" charset="-122"/>
                  <a:ea typeface="宋体" panose="02010600030101010101" pitchFamily="2" charset="-122"/>
                </a:endParaRPr>
              </a:p>
              <a:p>
                <a:r>
                  <a:rPr lang="zh-CN" altLang="en-US" sz="2000" dirty="0" smtClean="0">
                    <a:latin typeface="宋体" panose="02010600030101010101" pitchFamily="2" charset="-122"/>
                    <a:ea typeface="宋体" panose="02010600030101010101" pitchFamily="2" charset="-122"/>
                  </a:rPr>
                  <a:t>    第一个电源发生故障，来不及修理第二个电源也坏了的概率</a:t>
                </a:r>
                <a:r>
                  <a:rPr lang="en-US" altLang="zh-CN" sz="2400" dirty="0" smtClean="0">
                    <a:latin typeface="宋体" panose="02010600030101010101" pitchFamily="2" charset="-122"/>
                    <a:ea typeface="宋体" panose="02010600030101010101" pitchFamily="2" charset="-122"/>
                  </a:rPr>
                  <a:t>P</a:t>
                </a:r>
                <a:r>
                  <a:rPr lang="en-US" altLang="zh-CN" dirty="0" smtClean="0">
                    <a:latin typeface="宋体" panose="02010600030101010101" pitchFamily="2" charset="-122"/>
                    <a:ea typeface="宋体" panose="02010600030101010101" pitchFamily="2" charset="-122"/>
                  </a:rPr>
                  <a:t>2</a:t>
                </a:r>
                <a:r>
                  <a:rPr lang="zh-CN" altLang="en-US" sz="2400" dirty="0" smtClean="0">
                    <a:latin typeface="宋体" panose="02010600030101010101" pitchFamily="2" charset="-122"/>
                    <a:ea typeface="宋体" panose="02010600030101010101" pitchFamily="2" charset="-122"/>
                  </a:rPr>
                  <a:t>：</a:t>
                </a:r>
                <a:endParaRPr lang="en-US" altLang="zh-CN" sz="2400" dirty="0" smtClean="0">
                  <a:latin typeface="宋体" panose="02010600030101010101" pitchFamily="2" charset="-122"/>
                  <a:ea typeface="宋体" panose="02010600030101010101" pitchFamily="2" charset="-122"/>
                </a:endParaRPr>
              </a:p>
              <a:p>
                <a:r>
                  <a:rPr lang="en-US" altLang="zh-CN" sz="2400" dirty="0">
                    <a:latin typeface="宋体" panose="02010600030101010101" pitchFamily="2" charset="-122"/>
                    <a:ea typeface="宋体" panose="02010600030101010101" pitchFamily="2" charset="-122"/>
                  </a:rPr>
                  <a:t> </a:t>
                </a:r>
                <a:r>
                  <a:rPr lang="en-US" altLang="zh-CN" sz="2400" dirty="0" smtClean="0">
                    <a:latin typeface="宋体" panose="02010600030101010101" pitchFamily="2" charset="-122"/>
                    <a:ea typeface="宋体" panose="02010600030101010101" pitchFamily="2" charset="-122"/>
                  </a:rPr>
                  <a:t>                         </a:t>
                </a:r>
                <a14:m>
                  <m:oMath xmlns:m="http://schemas.openxmlformats.org/officeDocument/2006/math">
                    <m:f>
                      <m:fPr>
                        <m:ctrlPr>
                          <a:rPr lang="en-US" altLang="zh-CN" sz="2400" i="1" smtClean="0">
                            <a:latin typeface="Cambria Math" panose="02040503050406030204" pitchFamily="18" charset="0"/>
                            <a:ea typeface="宋体" panose="02010600030101010101" pitchFamily="2" charset="-122"/>
                          </a:rPr>
                        </m:ctrlPr>
                      </m:fPr>
                      <m:num>
                        <m:r>
                          <a:rPr lang="en-US" altLang="zh-CN" sz="2400" b="0" i="1" smtClean="0">
                            <a:latin typeface="Cambria Math" panose="02040503050406030204" pitchFamily="18" charset="0"/>
                            <a:ea typeface="宋体" panose="02010600030101010101" pitchFamily="2" charset="-122"/>
                          </a:rPr>
                          <m:t>𝑀𝑇𝑇𝑅</m:t>
                        </m:r>
                      </m:num>
                      <m:den>
                        <m:r>
                          <a:rPr lang="en-US" altLang="zh-CN" sz="2400" b="0" i="1" smtClean="0">
                            <a:latin typeface="Cambria Math" panose="02040503050406030204" pitchFamily="18" charset="0"/>
                            <a:ea typeface="宋体" panose="02010600030101010101" pitchFamily="2" charset="-122"/>
                          </a:rPr>
                          <m:t>𝑀𝑇𝑇𝐹</m:t>
                        </m:r>
                      </m:den>
                    </m:f>
                  </m:oMath>
                </a14:m>
                <a:endParaRPr lang="en-US" altLang="zh-CN" sz="2400" dirty="0" smtClean="0">
                  <a:latin typeface="宋体" panose="02010600030101010101" pitchFamily="2" charset="-122"/>
                  <a:ea typeface="宋体" panose="02010600030101010101" pitchFamily="2" charset="-122"/>
                </a:endParaRPr>
              </a:p>
              <a:p>
                <a:r>
                  <a:rPr lang="zh-CN" altLang="en-US" sz="2000" dirty="0" smtClean="0">
                    <a:latin typeface="宋体" panose="02010600030101010101" pitchFamily="2" charset="-122"/>
                    <a:ea typeface="宋体" panose="02010600030101010101" pitchFamily="2" charset="-122"/>
                  </a:rPr>
                  <a:t>    修复时间</a:t>
                </a:r>
                <a:r>
                  <a:rPr lang="en-US" altLang="zh-CN" sz="2000" dirty="0" smtClean="0">
                    <a:latin typeface="宋体" panose="02010600030101010101" pitchFamily="2" charset="-122"/>
                    <a:ea typeface="宋体" panose="02010600030101010101" pitchFamily="2" charset="-122"/>
                  </a:rPr>
                  <a:t>MTTR</a:t>
                </a:r>
                <a:r>
                  <a:rPr lang="zh-CN" altLang="en-US" sz="2000" dirty="0" smtClean="0">
                    <a:latin typeface="宋体" panose="02010600030101010101" pitchFamily="2" charset="-122"/>
                    <a:ea typeface="宋体" panose="02010600030101010101" pitchFamily="2" charset="-122"/>
                  </a:rPr>
                  <a:t>越长</a:t>
                </a:r>
                <a:r>
                  <a:rPr lang="en-US" altLang="zh-CN" sz="2000" dirty="0" smtClean="0">
                    <a:latin typeface="宋体" panose="02010600030101010101" pitchFamily="2" charset="-122"/>
                    <a:ea typeface="宋体" panose="02010600030101010101" pitchFamily="2" charset="-122"/>
                  </a:rPr>
                  <a:t>, P</a:t>
                </a:r>
                <a:r>
                  <a:rPr lang="en-US" altLang="zh-CN" sz="1600" dirty="0" smtClean="0">
                    <a:latin typeface="宋体" panose="02010600030101010101" pitchFamily="2" charset="-122"/>
                    <a:ea typeface="宋体" panose="02010600030101010101" pitchFamily="2" charset="-122"/>
                  </a:rPr>
                  <a:t>2</a:t>
                </a:r>
                <a:r>
                  <a:rPr lang="en-US" altLang="zh-CN" sz="2000" dirty="0" smtClean="0">
                    <a:latin typeface="宋体" panose="02010600030101010101" pitchFamily="2" charset="-122"/>
                    <a:ea typeface="宋体" panose="02010600030101010101" pitchFamily="2" charset="-122"/>
                  </a:rPr>
                  <a:t>(</a:t>
                </a:r>
                <a:r>
                  <a:rPr lang="zh-CN" altLang="en-US" sz="2000" dirty="0" smtClean="0">
                    <a:latin typeface="宋体" panose="02010600030101010101" pitchFamily="2" charset="-122"/>
                    <a:ea typeface="宋体" panose="02010600030101010101" pitchFamily="2" charset="-122"/>
                  </a:rPr>
                  <a:t>第二次故障发生概率</a:t>
                </a:r>
                <a:r>
                  <a:rPr lang="en-US" altLang="zh-CN" sz="2000" dirty="0" smtClean="0">
                    <a:latin typeface="宋体" panose="02010600030101010101" pitchFamily="2" charset="-122"/>
                    <a:ea typeface="宋体" panose="02010600030101010101" pitchFamily="2" charset="-122"/>
                  </a:rPr>
                  <a:t>)</a:t>
                </a:r>
                <a:r>
                  <a:rPr lang="zh-CN" altLang="en-US" sz="2000" dirty="0" smtClean="0">
                    <a:latin typeface="宋体" panose="02010600030101010101" pitchFamily="2" charset="-122"/>
                    <a:ea typeface="宋体" panose="02010600030101010101" pitchFamily="2" charset="-122"/>
                  </a:rPr>
                  <a:t>越大；无故障时间</a:t>
                </a:r>
                <a:r>
                  <a:rPr lang="en-US" altLang="zh-CN" sz="2000" dirty="0" smtClean="0">
                    <a:latin typeface="宋体" panose="02010600030101010101" pitchFamily="2" charset="-122"/>
                    <a:ea typeface="宋体" panose="02010600030101010101" pitchFamily="2" charset="-122"/>
                  </a:rPr>
                  <a:t>MTTF</a:t>
                </a:r>
                <a:r>
                  <a:rPr lang="zh-CN" altLang="en-US" sz="2000" dirty="0" smtClean="0">
                    <a:latin typeface="宋体" panose="02010600030101010101" pitchFamily="2" charset="-122"/>
                    <a:ea typeface="宋体" panose="02010600030101010101" pitchFamily="2" charset="-122"/>
                  </a:rPr>
                  <a:t>越长，第二次故障概率越小。电源对系统的故障概率</a:t>
                </a:r>
                <a:r>
                  <a:rPr lang="en-US" altLang="zh-CN" sz="2000" dirty="0" smtClean="0">
                    <a:latin typeface="宋体" panose="02010600030101010101" pitchFamily="2" charset="-122"/>
                    <a:ea typeface="宋体" panose="02010600030101010101" pitchFamily="2" charset="-122"/>
                  </a:rPr>
                  <a:t>:</a:t>
                </a:r>
              </a:p>
              <a:p>
                <a14:m>
                  <m:oMath xmlns:m="http://schemas.openxmlformats.org/officeDocument/2006/math">
                    <m:r>
                      <a:rPr lang="en-US" altLang="zh-CN" sz="2400" b="0" i="0" smtClean="0">
                        <a:latin typeface="Cambria Math" panose="02040503050406030204" pitchFamily="18" charset="0"/>
                        <a:ea typeface="Cambria Math" panose="02040503050406030204" pitchFamily="18" charset="0"/>
                      </a:rPr>
                      <m:t>                                        </m:t>
                    </m:r>
                    <m:r>
                      <m:rPr>
                        <m:sty m:val="p"/>
                      </m:rPr>
                      <a:rPr lang="en-US" altLang="zh-CN" sz="2400" b="0" i="0" smtClean="0">
                        <a:latin typeface="Cambria Math" panose="02040503050406030204" pitchFamily="18" charset="0"/>
                        <a:ea typeface="Cambria Math" panose="02040503050406030204" pitchFamily="18" charset="0"/>
                      </a:rPr>
                      <m:t>p</m:t>
                    </m:r>
                    <m:r>
                      <a:rPr lang="en-US" altLang="zh-CN" sz="2400" b="0" i="0" smtClean="0">
                        <a:latin typeface="Cambria Math" panose="02040503050406030204" pitchFamily="18" charset="0"/>
                        <a:ea typeface="Cambria Math" panose="02040503050406030204" pitchFamily="18" charset="0"/>
                      </a:rPr>
                      <m:t>1</m:t>
                    </m:r>
                    <m:r>
                      <a:rPr lang="en-US" altLang="zh-CN" sz="2400" i="1">
                        <a:latin typeface="Cambria Math" panose="02040503050406030204" pitchFamily="18" charset="0"/>
                        <a:ea typeface="Cambria Math" panose="02040503050406030204" pitchFamily="18" charset="0"/>
                      </a:rPr>
                      <m:t>×</m:t>
                    </m:r>
                    <m:r>
                      <a:rPr lang="en-US" altLang="zh-CN" sz="2400" b="0" i="1" smtClean="0">
                        <a:latin typeface="Cambria Math" panose="02040503050406030204" pitchFamily="18" charset="0"/>
                        <a:ea typeface="Cambria Math" panose="02040503050406030204" pitchFamily="18" charset="0"/>
                      </a:rPr>
                      <m:t>𝑝</m:t>
                    </m:r>
                    <m:r>
                      <a:rPr lang="en-US" altLang="zh-CN" sz="2400" b="0" i="1" smtClean="0">
                        <a:latin typeface="Cambria Math" panose="02040503050406030204" pitchFamily="18" charset="0"/>
                        <a:ea typeface="Cambria Math" panose="02040503050406030204" pitchFamily="18" charset="0"/>
                      </a:rPr>
                      <m:t>2=</m:t>
                    </m:r>
                    <m:f>
                      <m:fPr>
                        <m:ctrlPr>
                          <a:rPr lang="en-US" altLang="zh-CN" sz="2400" b="0" i="1" smtClean="0">
                            <a:latin typeface="Cambria Math" panose="02040503050406030204" pitchFamily="18" charset="0"/>
                            <a:ea typeface="宋体" panose="02010600030101010101" pitchFamily="2" charset="-122"/>
                          </a:rPr>
                        </m:ctrlPr>
                      </m:fPr>
                      <m:num>
                        <m:r>
                          <a:rPr lang="en-US" altLang="zh-CN" sz="2400" b="0" i="1" smtClean="0">
                            <a:latin typeface="Cambria Math" panose="02040503050406030204" pitchFamily="18" charset="0"/>
                            <a:ea typeface="宋体" panose="02010600030101010101" pitchFamily="2" charset="-122"/>
                          </a:rPr>
                          <m:t>2</m:t>
                        </m:r>
                      </m:num>
                      <m:den>
                        <m:r>
                          <a:rPr lang="en-US" altLang="zh-CN" sz="2400" b="0" i="1" smtClean="0">
                            <a:latin typeface="Cambria Math" panose="02040503050406030204" pitchFamily="18" charset="0"/>
                            <a:ea typeface="宋体" panose="02010600030101010101" pitchFamily="2" charset="-122"/>
                          </a:rPr>
                          <m:t>𝑀𝑀𝑇𝐹</m:t>
                        </m:r>
                      </m:den>
                    </m:f>
                    <m:r>
                      <a:rPr lang="en-US" altLang="zh-CN" sz="2400" b="0" i="1" smtClean="0">
                        <a:latin typeface="Cambria Math" panose="02040503050406030204" pitchFamily="18" charset="0"/>
                        <a:ea typeface="Cambria Math" panose="02040503050406030204" pitchFamily="18" charset="0"/>
                      </a:rPr>
                      <m:t>×</m:t>
                    </m:r>
                    <m:f>
                      <m:fPr>
                        <m:ctrlPr>
                          <a:rPr lang="en-US" altLang="zh-CN" sz="2400" b="0" i="1" smtClean="0">
                            <a:latin typeface="Cambria Math" panose="02040503050406030204" pitchFamily="18" charset="0"/>
                            <a:ea typeface="Cambria Math" panose="02040503050406030204" pitchFamily="18" charset="0"/>
                          </a:rPr>
                        </m:ctrlPr>
                      </m:fPr>
                      <m:num>
                        <m:r>
                          <a:rPr lang="en-US" altLang="zh-CN" sz="2400" b="0" i="1" smtClean="0">
                            <a:latin typeface="Cambria Math" panose="02040503050406030204" pitchFamily="18" charset="0"/>
                            <a:ea typeface="Cambria Math" panose="02040503050406030204" pitchFamily="18" charset="0"/>
                          </a:rPr>
                          <m:t>𝑀𝑇𝑇𝑅</m:t>
                        </m:r>
                      </m:num>
                      <m:den>
                        <m:r>
                          <a:rPr lang="en-US" altLang="zh-CN" sz="2400" b="0" i="1" smtClean="0">
                            <a:latin typeface="Cambria Math" panose="02040503050406030204" pitchFamily="18" charset="0"/>
                            <a:ea typeface="Cambria Math" panose="02040503050406030204" pitchFamily="18" charset="0"/>
                          </a:rPr>
                          <m:t>𝑀𝑇𝑇𝐹</m:t>
                        </m:r>
                      </m:den>
                    </m:f>
                  </m:oMath>
                </a14:m>
                <a:r>
                  <a:rPr lang="en-US" altLang="zh-CN" sz="2400" dirty="0" smtClean="0">
                    <a:latin typeface="宋体" panose="02010600030101010101" pitchFamily="2" charset="-122"/>
                    <a:ea typeface="宋体" panose="02010600030101010101" pitchFamily="2" charset="-122"/>
                  </a:rPr>
                  <a:t>  </a:t>
                </a:r>
              </a:p>
              <a:p>
                <a:r>
                  <a:rPr lang="zh-CN" altLang="en-US" sz="2000" dirty="0" smtClean="0">
                    <a:latin typeface="宋体" panose="02010600030101010101" pitchFamily="2" charset="-122"/>
                    <a:ea typeface="宋体" panose="02010600030101010101" pitchFamily="2" charset="-122"/>
                  </a:rPr>
                  <a:t>    所以电源对系统的</a:t>
                </a:r>
                <a:r>
                  <a:rPr lang="en-US" altLang="zh-CN" sz="2000" dirty="0" smtClean="0">
                    <a:latin typeface="宋体" panose="02010600030101010101" pitchFamily="2" charset="-122"/>
                    <a:ea typeface="宋体" panose="02010600030101010101" pitchFamily="2" charset="-122"/>
                  </a:rPr>
                  <a:t>MTTF</a:t>
                </a:r>
                <a:r>
                  <a:rPr lang="zh-CN" altLang="en-US" sz="2000" dirty="0" smtClean="0">
                    <a:latin typeface="宋体" panose="02010600030101010101" pitchFamily="2" charset="-122"/>
                    <a:ea typeface="宋体" panose="02010600030101010101" pitchFamily="2" charset="-122"/>
                  </a:rPr>
                  <a:t>为</a:t>
                </a:r>
                <a:r>
                  <a:rPr lang="en-US" altLang="zh-CN" sz="2000" dirty="0" smtClean="0">
                    <a:latin typeface="宋体" panose="02010600030101010101" pitchFamily="2" charset="-122"/>
                    <a:ea typeface="宋体" panose="02010600030101010101" pitchFamily="2" charset="-122"/>
                  </a:rPr>
                  <a:t>(</a:t>
                </a:r>
                <a:r>
                  <a:rPr lang="zh-CN" altLang="en-US" sz="2000" dirty="0" smtClean="0">
                    <a:latin typeface="宋体" panose="02010600030101010101" pitchFamily="2" charset="-122"/>
                    <a:ea typeface="宋体" panose="02010600030101010101" pitchFamily="2" charset="-122"/>
                  </a:rPr>
                  <a:t>故障率倒数</a:t>
                </a:r>
                <a:r>
                  <a:rPr lang="en-US" altLang="zh-CN" sz="2000" dirty="0" smtClean="0">
                    <a:latin typeface="宋体" panose="02010600030101010101" pitchFamily="2" charset="-122"/>
                    <a:ea typeface="宋体" panose="02010600030101010101" pitchFamily="2" charset="-122"/>
                  </a:rPr>
                  <a:t>)</a:t>
                </a:r>
                <a:r>
                  <a:rPr lang="zh-CN" altLang="en-US" sz="2000" dirty="0" smtClean="0">
                    <a:latin typeface="宋体" panose="02010600030101010101" pitchFamily="2" charset="-122"/>
                    <a:ea typeface="宋体" panose="02010600030101010101" pitchFamily="2" charset="-122"/>
                  </a:rPr>
                  <a:t>：</a:t>
                </a:r>
                <a:endParaRPr lang="en-US" altLang="zh-CN" sz="2000" dirty="0" smtClean="0">
                  <a:latin typeface="宋体" panose="02010600030101010101" pitchFamily="2" charset="-122"/>
                  <a:ea typeface="宋体" panose="02010600030101010101" pitchFamily="2" charset="-122"/>
                </a:endParaRPr>
              </a:p>
              <a:p>
                <a:r>
                  <a:rPr lang="en-US" altLang="zh-CN" sz="2000" dirty="0" smtClean="0">
                    <a:ea typeface="宋体" panose="02010600030101010101" pitchFamily="2" charset="-122"/>
                  </a:rPr>
                  <a:t>                                                             </a:t>
                </a:r>
                <a14:m>
                  <m:oMath xmlns:m="http://schemas.openxmlformats.org/officeDocument/2006/math">
                    <m:f>
                      <m:fPr>
                        <m:ctrlPr>
                          <a:rPr lang="en-US" altLang="zh-CN" sz="2400" i="1" smtClean="0">
                            <a:latin typeface="Cambria Math" panose="02040503050406030204" pitchFamily="18" charset="0"/>
                            <a:ea typeface="宋体" panose="02010600030101010101" pitchFamily="2" charset="-122"/>
                          </a:rPr>
                        </m:ctrlPr>
                      </m:fPr>
                      <m:num>
                        <m:sSup>
                          <m:sSupPr>
                            <m:ctrlPr>
                              <a:rPr lang="en-US" altLang="zh-CN" sz="2400" i="1" smtClean="0">
                                <a:latin typeface="Cambria Math" panose="02040503050406030204" pitchFamily="18" charset="0"/>
                                <a:ea typeface="宋体" panose="02010600030101010101" pitchFamily="2" charset="-122"/>
                              </a:rPr>
                            </m:ctrlPr>
                          </m:sSupPr>
                          <m:e>
                            <m:r>
                              <a:rPr lang="en-US" altLang="zh-CN" sz="2400" b="0" i="1" smtClean="0">
                                <a:latin typeface="Cambria Math" panose="02040503050406030204" pitchFamily="18" charset="0"/>
                                <a:ea typeface="宋体" panose="02010600030101010101" pitchFamily="2" charset="-122"/>
                              </a:rPr>
                              <m:t>𝑀𝑇𝑇𝐹</m:t>
                            </m:r>
                          </m:e>
                          <m:sup>
                            <m:r>
                              <a:rPr lang="en-US" altLang="zh-CN" sz="2400" b="0" i="1" smtClean="0">
                                <a:latin typeface="Cambria Math" panose="02040503050406030204" pitchFamily="18" charset="0"/>
                                <a:ea typeface="宋体" panose="02010600030101010101" pitchFamily="2" charset="-122"/>
                              </a:rPr>
                              <m:t>2</m:t>
                            </m:r>
                          </m:sup>
                        </m:sSup>
                      </m:num>
                      <m:den>
                        <m:r>
                          <a:rPr lang="en-US" altLang="zh-CN" sz="2400" b="0" i="1" smtClean="0">
                            <a:latin typeface="Cambria Math" panose="02040503050406030204" pitchFamily="18" charset="0"/>
                            <a:ea typeface="宋体" panose="02010600030101010101" pitchFamily="2" charset="-122"/>
                          </a:rPr>
                          <m:t>2∗</m:t>
                        </m:r>
                        <m:r>
                          <a:rPr lang="en-US" altLang="zh-CN" sz="2400" b="0" i="1" smtClean="0">
                            <a:latin typeface="Cambria Math" panose="02040503050406030204" pitchFamily="18" charset="0"/>
                            <a:ea typeface="宋体" panose="02010600030101010101" pitchFamily="2" charset="-122"/>
                          </a:rPr>
                          <m:t>𝑀𝑇𝑇𝑅</m:t>
                        </m:r>
                      </m:den>
                    </m:f>
                  </m:oMath>
                </a14:m>
                <a:r>
                  <a:rPr lang="en-US" altLang="zh-CN" sz="2000" dirty="0" smtClean="0">
                    <a:latin typeface="宋体" panose="02010600030101010101" pitchFamily="2" charset="-122"/>
                    <a:ea typeface="宋体" panose="02010600030101010101" pitchFamily="2" charset="-122"/>
                  </a:rPr>
                  <a:t> </a:t>
                </a:r>
                <a:r>
                  <a:rPr lang="en-US" altLang="zh-CN" sz="2400" dirty="0" smtClean="0">
                    <a:latin typeface="宋体" panose="02010600030101010101" pitchFamily="2" charset="-122"/>
                    <a:ea typeface="宋体" panose="02010600030101010101" pitchFamily="2" charset="-122"/>
                  </a:rPr>
                  <a:t>            </a:t>
                </a:r>
              </a:p>
              <a:p>
                <a:r>
                  <a:rPr lang="zh-CN" altLang="en-US" sz="2400" dirty="0" smtClean="0">
                    <a:latin typeface="宋体" panose="02010600030101010101" pitchFamily="2" charset="-122"/>
                    <a:ea typeface="宋体" panose="02010600030101010101" pitchFamily="2" charset="-122"/>
                  </a:rPr>
                  <a:t> </a:t>
                </a:r>
                <a:r>
                  <a:rPr lang="zh-CN" altLang="en-US" dirty="0" smtClean="0"/>
                  <a:t> </a:t>
                </a:r>
                <a:endParaRPr lang="zh-CN" altLang="en-US" dirty="0"/>
              </a:p>
            </p:txBody>
          </p:sp>
        </mc:Choice>
        <mc:Fallback xmlns="">
          <p:sp>
            <p:nvSpPr>
              <p:cNvPr id="2" name="文本框 1"/>
              <p:cNvSpPr txBox="1">
                <a:spLocks noRot="1" noChangeAspect="1" noMove="1" noResize="1" noEditPoints="1" noAdjustHandles="1" noChangeArrowheads="1" noChangeShapeType="1" noTextEdit="1"/>
              </p:cNvSpPr>
              <p:nvPr/>
            </p:nvSpPr>
            <p:spPr>
              <a:xfrm>
                <a:off x="177421" y="95535"/>
                <a:ext cx="8966579" cy="6965818"/>
              </a:xfrm>
              <a:prstGeom prst="rect">
                <a:avLst/>
              </a:prstGeom>
              <a:blipFill rotWithShape="0">
                <a:blip r:embed="rId2"/>
                <a:stretch>
                  <a:fillRect l="-1020" t="-963" r="-163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6690022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性能测量</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0" y="979468"/>
            <a:ext cx="9144000" cy="5878532"/>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典型性能指标</a:t>
            </a:r>
            <a:endParaRPr lang="en-US" altLang="zh-CN" sz="2800" dirty="0" smtClean="0"/>
          </a:p>
          <a:p>
            <a:pPr marL="800100" lvl="1" indent="-342900">
              <a:buFont typeface="Wingdings" panose="05000000000000000000" pitchFamily="2" charset="2"/>
              <a:buChar char="l"/>
            </a:pPr>
            <a:r>
              <a:rPr lang="zh-CN" altLang="en-US" sz="2400" dirty="0" smtClean="0"/>
              <a:t>响应时间</a:t>
            </a:r>
            <a:r>
              <a:rPr lang="en-US" altLang="zh-CN" sz="2400" dirty="0" smtClean="0"/>
              <a:t>——</a:t>
            </a:r>
            <a:r>
              <a:rPr lang="zh-CN" altLang="en-US" sz="2400" dirty="0" smtClean="0"/>
              <a:t>事件开始到完成经过的时间</a:t>
            </a:r>
            <a:endParaRPr lang="en-US" altLang="zh-CN" sz="2400" dirty="0" smtClean="0"/>
          </a:p>
          <a:p>
            <a:pPr marL="800100" lvl="1" indent="-342900">
              <a:buFont typeface="Wingdings" panose="05000000000000000000" pitchFamily="2" charset="2"/>
              <a:buChar char="l"/>
            </a:pPr>
            <a:r>
              <a:rPr lang="zh-CN" altLang="en-US" sz="2400" dirty="0" smtClean="0"/>
              <a:t>吞吐量</a:t>
            </a:r>
            <a:r>
              <a:rPr lang="en-US" altLang="zh-CN" sz="2400" dirty="0" smtClean="0"/>
              <a:t>——</a:t>
            </a:r>
            <a:r>
              <a:rPr lang="zh-CN" altLang="en-US" sz="2400" dirty="0" smtClean="0"/>
              <a:t>在给定时间内完成得工作总量</a:t>
            </a:r>
            <a:endParaRPr lang="en-US" altLang="zh-CN" sz="2400" dirty="0" smtClean="0"/>
          </a:p>
          <a:p>
            <a:pPr marL="457200" indent="-457200">
              <a:buFont typeface="Wingdings" panose="05000000000000000000" pitchFamily="2" charset="2"/>
              <a:buChar char="l"/>
            </a:pPr>
            <a:r>
              <a:rPr lang="zh-CN" altLang="en-US" sz="2800" dirty="0" smtClean="0"/>
              <a:t>机器</a:t>
            </a:r>
            <a:r>
              <a:rPr lang="en-US" altLang="zh-CN" sz="2800" dirty="0" smtClean="0"/>
              <a:t>X</a:t>
            </a:r>
            <a:r>
              <a:rPr lang="zh-CN" altLang="en-US" sz="2800" dirty="0" smtClean="0"/>
              <a:t>相对机器</a:t>
            </a:r>
            <a:r>
              <a:rPr lang="en-US" altLang="zh-CN" sz="2800" dirty="0" smtClean="0"/>
              <a:t>Y</a:t>
            </a:r>
            <a:r>
              <a:rPr lang="zh-CN" altLang="en-US" sz="2800" dirty="0" smtClean="0"/>
              <a:t>的加速比</a:t>
            </a:r>
            <a:endParaRPr lang="en-US" altLang="zh-CN" sz="2800" dirty="0" smtClean="0"/>
          </a:p>
          <a:p>
            <a:r>
              <a:rPr lang="en-US" altLang="zh-CN" sz="2400" dirty="0" smtClean="0"/>
              <a:t>                     Y</a:t>
            </a:r>
            <a:r>
              <a:rPr lang="zh-CN" altLang="en-US" sz="2400" dirty="0" smtClean="0"/>
              <a:t>的执行时间 </a:t>
            </a:r>
            <a:r>
              <a:rPr lang="en-US" altLang="zh-CN" sz="2400" dirty="0" smtClean="0"/>
              <a:t>/ X</a:t>
            </a:r>
            <a:r>
              <a:rPr lang="zh-CN" altLang="en-US" sz="2400" dirty="0" smtClean="0"/>
              <a:t>的执行时间</a:t>
            </a:r>
            <a:endParaRPr lang="en-US" altLang="zh-CN" sz="2400" dirty="0" smtClean="0"/>
          </a:p>
          <a:p>
            <a:pPr marL="457200" indent="-457200">
              <a:buFont typeface="Wingdings" panose="05000000000000000000" pitchFamily="2" charset="2"/>
              <a:buChar char="l"/>
            </a:pPr>
            <a:r>
              <a:rPr lang="zh-CN" altLang="en-US" sz="2800" dirty="0" smtClean="0"/>
              <a:t>执行时间</a:t>
            </a:r>
            <a:endParaRPr lang="en-US" altLang="zh-CN" sz="2800" dirty="0" smtClean="0"/>
          </a:p>
          <a:p>
            <a:pPr marL="800100" lvl="1" indent="-342900">
              <a:buFont typeface="Wingdings" panose="05000000000000000000" pitchFamily="2" charset="2"/>
              <a:buChar char="l"/>
            </a:pPr>
            <a:r>
              <a:rPr lang="zh-CN" altLang="en-US" sz="2400" dirty="0" smtClean="0"/>
              <a:t>响应时间、逝去时间</a:t>
            </a:r>
            <a:endParaRPr lang="en-US" altLang="zh-CN" sz="2400" dirty="0" smtClean="0"/>
          </a:p>
          <a:p>
            <a:r>
              <a:rPr lang="zh-CN" altLang="en-US" sz="2400" dirty="0" smtClean="0"/>
              <a:t>          包含硬盘访问、内存访问、输入输出、操作系统时间开销等</a:t>
            </a:r>
            <a:endParaRPr lang="en-US" altLang="zh-CN" sz="2400" dirty="0" smtClean="0"/>
          </a:p>
          <a:p>
            <a:pPr marL="800100" lvl="1" indent="-342900">
              <a:buFont typeface="Wingdings" panose="05000000000000000000" pitchFamily="2" charset="2"/>
              <a:buChar char="l"/>
            </a:pPr>
            <a:r>
              <a:rPr lang="en-US" altLang="zh-CN" sz="2400" dirty="0" smtClean="0"/>
              <a:t>CPU</a:t>
            </a:r>
            <a:r>
              <a:rPr lang="zh-CN" altLang="en-US" sz="2400" dirty="0" smtClean="0"/>
              <a:t>时间</a:t>
            </a:r>
            <a:r>
              <a:rPr lang="en-US" altLang="zh-CN" sz="2400" dirty="0" smtClean="0">
                <a:latin typeface="宋体" panose="02010600030101010101" pitchFamily="2" charset="-122"/>
                <a:ea typeface="宋体" panose="02010600030101010101" pitchFamily="2" charset="-122"/>
              </a:rPr>
              <a:t>(</a:t>
            </a:r>
            <a:r>
              <a:rPr lang="zh-CN" altLang="en-US" sz="2400" dirty="0" smtClean="0">
                <a:latin typeface="宋体" panose="02010600030101010101" pitchFamily="2" charset="-122"/>
                <a:ea typeface="宋体" panose="02010600030101010101" pitchFamily="2" charset="-122"/>
              </a:rPr>
              <a:t>针对服务器</a:t>
            </a:r>
            <a:r>
              <a:rPr lang="en-US" altLang="zh-CN" sz="2400" dirty="0" smtClean="0">
                <a:latin typeface="宋体" panose="02010600030101010101" pitchFamily="2" charset="-122"/>
                <a:ea typeface="宋体" panose="02010600030101010101" pitchFamily="2" charset="-122"/>
              </a:rPr>
              <a:t>)</a:t>
            </a:r>
            <a:r>
              <a:rPr lang="zh-CN" altLang="en-US" sz="2400" dirty="0" smtClean="0">
                <a:latin typeface="宋体" panose="02010600030101010101" pitchFamily="2" charset="-122"/>
                <a:ea typeface="宋体" panose="02010600030101010101" pitchFamily="2" charset="-122"/>
              </a:rPr>
              <a:t>：只包含计算时间，不含</a:t>
            </a:r>
            <a:r>
              <a:rPr lang="en-US" altLang="zh-CN" sz="2400" dirty="0" smtClean="0">
                <a:latin typeface="宋体" panose="02010600030101010101" pitchFamily="2" charset="-122"/>
                <a:ea typeface="宋体" panose="02010600030101010101" pitchFamily="2" charset="-122"/>
              </a:rPr>
              <a:t>IO</a:t>
            </a:r>
            <a:r>
              <a:rPr lang="zh-CN" altLang="en-US" sz="2400" dirty="0" smtClean="0">
                <a:latin typeface="宋体" panose="02010600030101010101" pitchFamily="2" charset="-122"/>
                <a:ea typeface="宋体" panose="02010600030101010101" pitchFamily="2" charset="-122"/>
              </a:rPr>
              <a:t>操作时间开销</a:t>
            </a:r>
            <a:endParaRPr lang="en-US" altLang="zh-CN" sz="2400" dirty="0" smtClean="0">
              <a:latin typeface="宋体" panose="02010600030101010101" pitchFamily="2" charset="-122"/>
              <a:ea typeface="宋体" panose="02010600030101010101" pitchFamily="2" charset="-122"/>
            </a:endParaRPr>
          </a:p>
          <a:p>
            <a:pPr marL="457200" indent="-457200">
              <a:buFont typeface="Wingdings" panose="05000000000000000000" pitchFamily="2" charset="2"/>
              <a:buChar char="l"/>
            </a:pPr>
            <a:r>
              <a:rPr lang="en-US" altLang="zh-CN" sz="2800" dirty="0" smtClean="0">
                <a:latin typeface="宋体" panose="02010600030101010101" pitchFamily="2" charset="-122"/>
                <a:ea typeface="宋体" panose="02010600030101010101" pitchFamily="2" charset="-122"/>
              </a:rPr>
              <a:t>Benchmark</a:t>
            </a:r>
            <a:r>
              <a:rPr lang="zh-CN" altLang="en-US" sz="2800" dirty="0" smtClean="0">
                <a:latin typeface="宋体" panose="02010600030101010101" pitchFamily="2" charset="-122"/>
                <a:ea typeface="宋体" panose="02010600030101010101" pitchFamily="2" charset="-122"/>
              </a:rPr>
              <a:t>基准测试集</a:t>
            </a:r>
            <a:endParaRPr lang="en-US" altLang="zh-CN" sz="2800" dirty="0" smtClean="0">
              <a:latin typeface="宋体" panose="02010600030101010101" pitchFamily="2" charset="-122"/>
              <a:ea typeface="宋体" panose="02010600030101010101" pitchFamily="2" charset="-122"/>
            </a:endParaRPr>
          </a:p>
          <a:p>
            <a:pPr marL="800100" lvl="1" indent="-342900">
              <a:buFont typeface="Wingdings" panose="05000000000000000000" pitchFamily="2" charset="2"/>
              <a:buChar char="l"/>
            </a:pPr>
            <a:r>
              <a:rPr lang="zh-CN" altLang="en-US" sz="2400" dirty="0" smtClean="0">
                <a:latin typeface="宋体" panose="02010600030101010101" pitchFamily="2" charset="-122"/>
                <a:ea typeface="宋体" panose="02010600030101010101" pitchFamily="2" charset="-122"/>
              </a:rPr>
              <a:t>核心指令集，比如矩阵乘法</a:t>
            </a:r>
            <a:endParaRPr lang="en-US" altLang="zh-CN" sz="2400" dirty="0" smtClean="0">
              <a:latin typeface="宋体" panose="02010600030101010101" pitchFamily="2" charset="-122"/>
              <a:ea typeface="宋体" panose="02010600030101010101" pitchFamily="2" charset="-122"/>
            </a:endParaRPr>
          </a:p>
          <a:p>
            <a:pPr marL="800100" lvl="1" indent="-342900">
              <a:buFont typeface="Wingdings" panose="05000000000000000000" pitchFamily="2" charset="2"/>
              <a:buChar char="l"/>
            </a:pPr>
            <a:r>
              <a:rPr lang="zh-CN" altLang="en-US" sz="2400" dirty="0" smtClean="0">
                <a:latin typeface="宋体" panose="02010600030101010101" pitchFamily="2" charset="-122"/>
                <a:ea typeface="宋体" panose="02010600030101010101" pitchFamily="2" charset="-122"/>
              </a:rPr>
              <a:t>玩具</a:t>
            </a:r>
            <a:r>
              <a:rPr lang="zh-CN" altLang="en-US" sz="2400" dirty="0">
                <a:latin typeface="宋体" panose="02010600030101010101" pitchFamily="2" charset="-122"/>
                <a:ea typeface="宋体" panose="02010600030101010101" pitchFamily="2" charset="-122"/>
              </a:rPr>
              <a:t>问题</a:t>
            </a:r>
            <a:r>
              <a:rPr lang="zh-CN" altLang="en-US" sz="2400" dirty="0" smtClean="0">
                <a:latin typeface="宋体" panose="02010600030101010101" pitchFamily="2" charset="-122"/>
                <a:ea typeface="宋体" panose="02010600030101010101" pitchFamily="2" charset="-122"/>
              </a:rPr>
              <a:t>类程序，比如</a:t>
            </a:r>
            <a:r>
              <a:rPr lang="en-US" altLang="zh-CN" sz="2400" dirty="0" smtClean="0">
                <a:latin typeface="宋体" panose="02010600030101010101" pitchFamily="2" charset="-122"/>
                <a:ea typeface="宋体" panose="02010600030101010101" pitchFamily="2" charset="-122"/>
              </a:rPr>
              <a:t>Sorting</a:t>
            </a:r>
          </a:p>
          <a:p>
            <a:pPr marL="800100" lvl="1" indent="-342900">
              <a:buFont typeface="Wingdings" panose="05000000000000000000" pitchFamily="2" charset="2"/>
              <a:buChar char="l"/>
            </a:pPr>
            <a:r>
              <a:rPr lang="zh-CN" altLang="en-US" sz="2400" dirty="0" smtClean="0"/>
              <a:t>合成的基准集，比如</a:t>
            </a:r>
            <a:r>
              <a:rPr lang="en-US" altLang="zh-CN" sz="2400" dirty="0" smtClean="0"/>
              <a:t>Dhrystone</a:t>
            </a:r>
          </a:p>
          <a:p>
            <a:pPr marL="800100" lvl="1" indent="-342900">
              <a:buFont typeface="Wingdings" panose="05000000000000000000" pitchFamily="2" charset="2"/>
              <a:buChar char="l"/>
            </a:pPr>
            <a:r>
              <a:rPr lang="en-US" altLang="zh-CN" sz="2400" dirty="0" smtClean="0"/>
              <a:t>Benchmark</a:t>
            </a:r>
            <a:r>
              <a:rPr lang="zh-CN" altLang="en-US" sz="2400" dirty="0" smtClean="0"/>
              <a:t>套件，比如</a:t>
            </a:r>
            <a:r>
              <a:rPr lang="en-US" altLang="zh-CN" sz="2400" dirty="0" smtClean="0">
                <a:solidFill>
                  <a:srgbClr val="FF0000"/>
                </a:solidFill>
              </a:rPr>
              <a:t>SPEC</a:t>
            </a:r>
            <a:r>
              <a:rPr lang="en-US" altLang="zh-CN" sz="2400" dirty="0" smtClean="0"/>
              <a:t>06fp, TPC-C</a:t>
            </a:r>
            <a:endParaRPr lang="zh-CN" altLang="en-US" sz="2400" dirty="0"/>
          </a:p>
        </p:txBody>
      </p:sp>
    </p:spTree>
    <p:extLst>
      <p:ext uri="{BB962C8B-B14F-4D97-AF65-F5344CB8AC3E}">
        <p14:creationId xmlns:p14="http://schemas.microsoft.com/office/powerpoint/2010/main" val="25491742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en-US" altLang="zh-CN" sz="4000" b="1" kern="0" dirty="0" smtClean="0">
                <a:solidFill>
                  <a:srgbClr val="800000"/>
                </a:solidFill>
                <a:latin typeface="Arial" panose="020B0604020202020204" pitchFamily="34" charset="0"/>
                <a:ea typeface="黑体" panose="02010609060101010101" pitchFamily="49" charset="-122"/>
              </a:rPr>
              <a:t>SPEC benchmark</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204716" y="1323833"/>
            <a:ext cx="8816454" cy="5318379"/>
          </a:xfrm>
          <a:prstGeom prst="rect">
            <a:avLst/>
          </a:prstGeom>
          <a:noFill/>
        </p:spPr>
        <p:txBody>
          <a:bodyPr wrap="square" rtlCol="0">
            <a:spAutoFit/>
          </a:bodyPr>
          <a:lstStyle/>
          <a:p>
            <a:pPr marL="342900" lvl="0" indent="-342900" algn="just" fontAlgn="base">
              <a:spcBef>
                <a:spcPct val="20000"/>
              </a:spcBef>
              <a:spcAft>
                <a:spcPct val="0"/>
              </a:spcAft>
              <a:buClr>
                <a:srgbClr val="000000"/>
              </a:buClr>
              <a:buSzPct val="60000"/>
              <a:buFont typeface="Wingdings" panose="05000000000000000000" pitchFamily="2" charset="2"/>
              <a:buChar char="l"/>
            </a:pPr>
            <a:r>
              <a:rPr lang="en-US" altLang="zh-CN" sz="2400" dirty="0">
                <a:solidFill>
                  <a:srgbClr val="000000"/>
                </a:solidFill>
                <a:latin typeface="Times New Roman" panose="02020603050405020304" pitchFamily="18" charset="0"/>
                <a:cs typeface="Times New Roman" panose="02020603050405020304" pitchFamily="18" charset="0"/>
              </a:rPr>
              <a:t>SPEC (Standard Performance Evaluation Corporation</a:t>
            </a:r>
            <a:r>
              <a:rPr lang="en-US" altLang="zh-CN" sz="2400" dirty="0" smtClean="0">
                <a:solidFill>
                  <a:srgbClr val="000000"/>
                </a:solidFill>
                <a:latin typeface="Times New Roman" panose="02020603050405020304" pitchFamily="18" charset="0"/>
                <a:cs typeface="Times New Roman" panose="02020603050405020304" pitchFamily="18" charset="0"/>
              </a:rPr>
              <a:t>)</a:t>
            </a:r>
          </a:p>
          <a:p>
            <a:pPr marL="342900" lvl="0" indent="-342900" algn="just" fontAlgn="base">
              <a:spcBef>
                <a:spcPct val="20000"/>
              </a:spcBef>
              <a:spcAft>
                <a:spcPct val="0"/>
              </a:spcAft>
              <a:buClr>
                <a:srgbClr val="000000"/>
              </a:buClr>
              <a:buSzPct val="60000"/>
              <a:buFont typeface="Wingdings" panose="05000000000000000000" pitchFamily="2" charset="2"/>
              <a:buChar char="l"/>
            </a:pPr>
            <a:r>
              <a:rPr lang="en-US" altLang="zh-CN" sz="2400" dirty="0" smtClean="0">
                <a:solidFill>
                  <a:srgbClr val="000000"/>
                </a:solidFill>
                <a:latin typeface="Times New Roman" panose="02020603050405020304" pitchFamily="18" charset="0"/>
                <a:cs typeface="Times New Roman" panose="02020603050405020304" pitchFamily="18" charset="0"/>
              </a:rPr>
              <a:t>SPEC</a:t>
            </a:r>
            <a:r>
              <a:rPr lang="zh-CN" altLang="en-US" sz="2400" dirty="0" smtClean="0">
                <a:solidFill>
                  <a:srgbClr val="000000"/>
                </a:solidFill>
                <a:latin typeface="Times New Roman" panose="02020603050405020304" pitchFamily="18" charset="0"/>
                <a:cs typeface="Times New Roman" panose="02020603050405020304" pitchFamily="18" charset="0"/>
              </a:rPr>
              <a:t>最初的基准集</a:t>
            </a:r>
            <a:r>
              <a:rPr lang="en-US" altLang="zh-CN"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(SPEC89)</a:t>
            </a:r>
            <a:r>
              <a:rPr lang="zh-CN" altLang="en-US" sz="2400" dirty="0" smtClean="0">
                <a:solidFill>
                  <a:srgbClr val="000000"/>
                </a:solidFill>
                <a:latin typeface="Times New Roman" panose="02020603050405020304" pitchFamily="18" charset="0"/>
                <a:cs typeface="Times New Roman" panose="02020603050405020304" pitchFamily="18" charset="0"/>
              </a:rPr>
              <a:t>是用来衡量处理器的性能，如今已发展到第五个版本</a:t>
            </a:r>
            <a:r>
              <a:rPr lang="en-US" altLang="zh-CN" sz="2400" dirty="0" smtClean="0">
                <a:solidFill>
                  <a:srgbClr val="000000"/>
                </a:solidFill>
                <a:latin typeface="Times New Roman" panose="02020603050405020304" pitchFamily="18" charset="0"/>
                <a:cs typeface="Times New Roman" panose="02020603050405020304" pitchFamily="18" charset="0"/>
              </a:rPr>
              <a:t>SPEC CPU2006</a:t>
            </a:r>
          </a:p>
          <a:p>
            <a:pPr marL="342900" indent="-342900" algn="just" fontAlgn="base">
              <a:spcBef>
                <a:spcPct val="20000"/>
              </a:spcBef>
              <a:spcAft>
                <a:spcPct val="0"/>
              </a:spcAft>
              <a:buClr>
                <a:srgbClr val="000000"/>
              </a:buClr>
              <a:buSzPct val="60000"/>
              <a:buFont typeface="Wingdings" panose="05000000000000000000" pitchFamily="2" charset="2"/>
              <a:buChar char="l"/>
            </a:pPr>
            <a:r>
              <a:rPr lang="en-US" altLang="zh-CN" sz="2400" dirty="0">
                <a:solidFill>
                  <a:srgbClr val="000000"/>
                </a:solidFill>
                <a:latin typeface="Times New Roman" panose="02020603050405020304" pitchFamily="18" charset="0"/>
                <a:cs typeface="Times New Roman" panose="02020603050405020304" pitchFamily="18" charset="0"/>
              </a:rPr>
              <a:t>SPEC </a:t>
            </a:r>
            <a:r>
              <a:rPr lang="en-US" altLang="zh-CN" sz="2400" dirty="0" smtClean="0">
                <a:solidFill>
                  <a:srgbClr val="000000"/>
                </a:solidFill>
                <a:latin typeface="Times New Roman" panose="02020603050405020304" pitchFamily="18" charset="0"/>
                <a:cs typeface="Times New Roman" panose="02020603050405020304" pitchFamily="18" charset="0"/>
              </a:rPr>
              <a:t>CPU2006</a:t>
            </a:r>
            <a:r>
              <a:rPr lang="zh-CN" altLang="en-US" sz="2400" dirty="0" smtClean="0">
                <a:solidFill>
                  <a:srgbClr val="000000"/>
                </a:solidFill>
                <a:latin typeface="Times New Roman" panose="02020603050405020304" pitchFamily="18" charset="0"/>
                <a:cs typeface="Times New Roman" panose="02020603050405020304" pitchFamily="18" charset="0"/>
              </a:rPr>
              <a:t>包含</a:t>
            </a:r>
            <a:r>
              <a:rPr lang="en-US" altLang="zh-CN" sz="2400" dirty="0" smtClean="0">
                <a:solidFill>
                  <a:srgbClr val="000000"/>
                </a:solidFill>
                <a:latin typeface="Times New Roman" panose="02020603050405020304" pitchFamily="18" charset="0"/>
                <a:cs typeface="Times New Roman" panose="02020603050405020304" pitchFamily="18" charset="0"/>
              </a:rPr>
              <a:t>12</a:t>
            </a:r>
            <a:r>
              <a:rPr lang="zh-CN" altLang="en-US" sz="2400" dirty="0" smtClean="0">
                <a:solidFill>
                  <a:srgbClr val="000000"/>
                </a:solidFill>
                <a:latin typeface="Times New Roman" panose="02020603050405020304" pitchFamily="18" charset="0"/>
                <a:cs typeface="Times New Roman" panose="02020603050405020304" pitchFamily="18" charset="0"/>
              </a:rPr>
              <a:t>个整数基准集</a:t>
            </a:r>
            <a:r>
              <a:rPr lang="en-US" altLang="zh-CN"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a:t>
            </a:r>
            <a:r>
              <a:rPr lang="en-US" altLang="zh-CN" sz="2400" dirty="0" smtClean="0">
                <a:solidFill>
                  <a:srgbClr val="000000"/>
                </a:solidFill>
                <a:ea typeface="宋体" panose="02010600030101010101" pitchFamily="2" charset="-122"/>
                <a:cs typeface="Times New Roman" panose="02020603050405020304" pitchFamily="18" charset="0"/>
              </a:rPr>
              <a:t>CINT</a:t>
            </a:r>
            <a:r>
              <a:rPr lang="en-US" altLang="zh-CN"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2006)</a:t>
            </a:r>
            <a:r>
              <a:rPr lang="zh-CN" altLang="en-US" sz="2400" dirty="0" smtClean="0">
                <a:solidFill>
                  <a:srgbClr val="000000"/>
                </a:solidFill>
                <a:latin typeface="Times New Roman" panose="02020603050405020304" pitchFamily="18" charset="0"/>
                <a:cs typeface="Times New Roman" panose="02020603050405020304" pitchFamily="18" charset="0"/>
              </a:rPr>
              <a:t>和</a:t>
            </a:r>
            <a:r>
              <a:rPr lang="en-US" altLang="zh-CN" sz="2400" dirty="0" smtClean="0">
                <a:solidFill>
                  <a:srgbClr val="000000"/>
                </a:solidFill>
                <a:latin typeface="Times New Roman" panose="02020603050405020304" pitchFamily="18" charset="0"/>
                <a:cs typeface="Times New Roman" panose="02020603050405020304" pitchFamily="18" charset="0"/>
              </a:rPr>
              <a:t>17</a:t>
            </a:r>
            <a:r>
              <a:rPr lang="zh-CN" altLang="en-US" sz="2400" dirty="0" smtClean="0">
                <a:solidFill>
                  <a:srgbClr val="000000"/>
                </a:solidFill>
                <a:latin typeface="Times New Roman" panose="02020603050405020304" pitchFamily="18" charset="0"/>
                <a:cs typeface="Times New Roman" panose="02020603050405020304" pitchFamily="18" charset="0"/>
              </a:rPr>
              <a:t>个浮点数基准测试集</a:t>
            </a:r>
            <a:r>
              <a:rPr lang="en-US" altLang="zh-CN"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a:t>
            </a:r>
            <a:r>
              <a:rPr lang="en-US" altLang="zh-CN" sz="2400" dirty="0" smtClean="0">
                <a:solidFill>
                  <a:srgbClr val="000000"/>
                </a:solidFill>
                <a:ea typeface="宋体" panose="02010600030101010101" pitchFamily="2" charset="-122"/>
                <a:cs typeface="Times New Roman" panose="02020603050405020304" pitchFamily="18" charset="0"/>
              </a:rPr>
              <a:t>CFP</a:t>
            </a:r>
            <a:r>
              <a:rPr lang="en-US" altLang="zh-CN"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2006)</a:t>
            </a:r>
          </a:p>
          <a:p>
            <a:pPr marL="342900" indent="-342900" algn="just" fontAlgn="base">
              <a:spcBef>
                <a:spcPct val="20000"/>
              </a:spcBef>
              <a:spcAft>
                <a:spcPct val="0"/>
              </a:spcAft>
              <a:buClr>
                <a:srgbClr val="000000"/>
              </a:buClr>
              <a:buSzPct val="60000"/>
              <a:buFont typeface="Wingdings" panose="05000000000000000000" pitchFamily="2" charset="2"/>
              <a:buChar char="l"/>
            </a:pPr>
            <a:r>
              <a:rPr lang="en-US" altLang="zh-CN" sz="2400" dirty="0">
                <a:solidFill>
                  <a:srgbClr val="000000"/>
                </a:solidFill>
                <a:latin typeface="Times New Roman" panose="02020603050405020304" pitchFamily="18" charset="0"/>
                <a:cs typeface="Times New Roman" panose="02020603050405020304" pitchFamily="18" charset="0"/>
              </a:rPr>
              <a:t>SPEC </a:t>
            </a:r>
            <a:r>
              <a:rPr lang="en-US" altLang="zh-CN" sz="2400" dirty="0" smtClean="0">
                <a:solidFill>
                  <a:srgbClr val="000000"/>
                </a:solidFill>
                <a:latin typeface="Times New Roman" panose="02020603050405020304" pitchFamily="18" charset="0"/>
                <a:cs typeface="Times New Roman" panose="02020603050405020304" pitchFamily="18" charset="0"/>
              </a:rPr>
              <a:t>CPU2006</a:t>
            </a:r>
            <a:r>
              <a:rPr lang="zh-CN" altLang="en-US" sz="2400" dirty="0" smtClean="0">
                <a:solidFill>
                  <a:srgbClr val="000000"/>
                </a:solidFill>
                <a:latin typeface="Times New Roman" panose="02020603050405020304" pitchFamily="18" charset="0"/>
                <a:cs typeface="Times New Roman" panose="02020603050405020304" pitchFamily="18" charset="0"/>
              </a:rPr>
              <a:t>对标衡量处理器性能，但是</a:t>
            </a:r>
            <a:r>
              <a:rPr lang="en-US" altLang="zh-CN" sz="2400" dirty="0" smtClean="0">
                <a:solidFill>
                  <a:srgbClr val="000000"/>
                </a:solidFill>
                <a:latin typeface="Times New Roman" panose="02020603050405020304" pitchFamily="18" charset="0"/>
                <a:cs typeface="Times New Roman" panose="02020603050405020304" pitchFamily="18" charset="0"/>
              </a:rPr>
              <a:t>SPEC</a:t>
            </a:r>
            <a:r>
              <a:rPr lang="zh-CN" altLang="en-US" sz="2400" dirty="0" smtClean="0">
                <a:solidFill>
                  <a:srgbClr val="000000"/>
                </a:solidFill>
                <a:latin typeface="Times New Roman" panose="02020603050405020304" pitchFamily="18" charset="0"/>
                <a:cs typeface="Times New Roman" panose="02020603050405020304" pitchFamily="18" charset="0"/>
              </a:rPr>
              <a:t>提供了很多其他的基准测试集</a:t>
            </a:r>
            <a:endParaRPr lang="en-US" altLang="zh-CN" sz="2400" dirty="0" smtClean="0">
              <a:solidFill>
                <a:srgbClr val="000000"/>
              </a:solidFill>
              <a:latin typeface="Times New Roman" panose="02020603050405020304" pitchFamily="18" charset="0"/>
              <a:cs typeface="Times New Roman" panose="02020603050405020304" pitchFamily="18" charset="0"/>
            </a:endParaRPr>
          </a:p>
          <a:p>
            <a:pPr marL="342900" indent="-342900" algn="just" fontAlgn="base">
              <a:spcBef>
                <a:spcPct val="20000"/>
              </a:spcBef>
              <a:spcAft>
                <a:spcPct val="0"/>
              </a:spcAft>
              <a:buClr>
                <a:srgbClr val="000000"/>
              </a:buClr>
              <a:buSzPct val="60000"/>
              <a:buFont typeface="Wingdings" panose="05000000000000000000" pitchFamily="2" charset="2"/>
              <a:buChar char="l"/>
            </a:pPr>
            <a:r>
              <a:rPr lang="en-US" altLang="zh-CN" sz="2400" dirty="0" smtClean="0">
                <a:solidFill>
                  <a:srgbClr val="000000"/>
                </a:solidFill>
                <a:latin typeface="Times New Roman" panose="02020603050405020304" pitchFamily="18" charset="0"/>
                <a:cs typeface="Times New Roman" panose="02020603050405020304" pitchFamily="18" charset="0"/>
              </a:rPr>
              <a:t>SPEC</a:t>
            </a:r>
            <a:r>
              <a:rPr lang="zh-CN" altLang="en-US" sz="2400" dirty="0" smtClean="0">
                <a:solidFill>
                  <a:srgbClr val="000000"/>
                </a:solidFill>
                <a:latin typeface="Times New Roman" panose="02020603050405020304" pitchFamily="18" charset="0"/>
                <a:cs typeface="Times New Roman" panose="02020603050405020304" pitchFamily="18" charset="0"/>
              </a:rPr>
              <a:t>提供一个文件服务器测试基准集</a:t>
            </a:r>
            <a:r>
              <a:rPr lang="en-US" altLang="zh-CN"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(SPECSFS)</a:t>
            </a:r>
            <a:r>
              <a:rPr lang="zh-CN" altLang="en-US" sz="2400" dirty="0" smtClean="0">
                <a:solidFill>
                  <a:srgbClr val="000000"/>
                </a:solidFill>
                <a:latin typeface="Times New Roman" panose="02020603050405020304" pitchFamily="18" charset="0"/>
                <a:cs typeface="Times New Roman" panose="02020603050405020304" pitchFamily="18" charset="0"/>
              </a:rPr>
              <a:t>和一个网页服务器基准测试集</a:t>
            </a:r>
            <a:r>
              <a:rPr lang="en-US" altLang="zh-CN"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a:t>
            </a:r>
            <a:r>
              <a:rPr lang="en-US" altLang="zh-CN" sz="2400" dirty="0" err="1"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SPECWeb</a:t>
            </a:r>
            <a:r>
              <a:rPr lang="en-US" altLang="zh-CN"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a:t>
            </a:r>
          </a:p>
          <a:p>
            <a:pPr marL="342900" indent="-342900" algn="just" fontAlgn="base">
              <a:spcBef>
                <a:spcPct val="20000"/>
              </a:spcBef>
              <a:spcAft>
                <a:spcPct val="0"/>
              </a:spcAft>
              <a:buClr>
                <a:srgbClr val="000000"/>
              </a:buClr>
              <a:buSzPct val="60000"/>
              <a:buFont typeface="Wingdings" panose="05000000000000000000" pitchFamily="2" charset="2"/>
              <a:buChar char="l"/>
            </a:pPr>
            <a:r>
              <a:rPr lang="en-US" altLang="zh-CN"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TPC</a:t>
            </a:r>
            <a:r>
              <a:rPr lang="zh-CN" altLang="en-US" sz="2400" dirty="0" smtClean="0">
                <a:solidFill>
                  <a:srgbClr val="000000"/>
                </a:solidFill>
                <a:latin typeface="宋体" panose="02010600030101010101" pitchFamily="2" charset="-122"/>
                <a:ea typeface="宋体" panose="02010600030101010101" pitchFamily="2" charset="-122"/>
                <a:cs typeface="Times New Roman" panose="02020603050405020304" pitchFamily="18" charset="0"/>
              </a:rPr>
              <a:t>基准测试集用于衡量数据库操作性能</a:t>
            </a:r>
            <a:endParaRPr lang="en-US" altLang="zh-CN" sz="2400" dirty="0">
              <a:solidFill>
                <a:srgbClr val="000000"/>
              </a:solidFill>
              <a:latin typeface="Times New Roman" panose="02020603050405020304" pitchFamily="18" charset="0"/>
              <a:cs typeface="Times New Roman" panose="02020603050405020304" pitchFamily="18" charset="0"/>
            </a:endParaRPr>
          </a:p>
          <a:p>
            <a:pPr marL="342900" indent="-342900" algn="just" fontAlgn="base">
              <a:spcBef>
                <a:spcPct val="20000"/>
              </a:spcBef>
              <a:spcAft>
                <a:spcPct val="0"/>
              </a:spcAft>
              <a:buClr>
                <a:srgbClr val="000000"/>
              </a:buClr>
              <a:buSzPct val="60000"/>
              <a:buFont typeface="Wingdings" panose="05000000000000000000" pitchFamily="2" charset="2"/>
              <a:buChar char="l"/>
            </a:pPr>
            <a:endParaRPr lang="en-US" altLang="zh-CN" sz="2400" dirty="0">
              <a:solidFill>
                <a:srgbClr val="000000"/>
              </a:solidFill>
              <a:latin typeface="Times New Roman" panose="02020603050405020304" pitchFamily="18" charset="0"/>
              <a:cs typeface="Times New Roman" panose="02020603050405020304" pitchFamily="18" charset="0"/>
            </a:endParaRPr>
          </a:p>
          <a:p>
            <a:pPr marL="342900" lvl="0" indent="-342900" algn="just" fontAlgn="base">
              <a:spcBef>
                <a:spcPct val="20000"/>
              </a:spcBef>
              <a:spcAft>
                <a:spcPct val="0"/>
              </a:spcAft>
              <a:buClr>
                <a:srgbClr val="000000"/>
              </a:buClr>
              <a:buSzPct val="60000"/>
              <a:buFont typeface="Wingdings" panose="05000000000000000000" pitchFamily="2" charset="2"/>
              <a:buChar char="l"/>
            </a:pPr>
            <a:endParaRPr lang="en-US" altLang="zh-CN" sz="2400" dirty="0">
              <a:solidFill>
                <a:srgbClr val="000000"/>
              </a:solidFill>
              <a:latin typeface="Times New Roman" panose="02020603050405020304" pitchFamily="18" charset="0"/>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336734513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50125" y="379926"/>
            <a:ext cx="8830101" cy="6002994"/>
          </a:xfrm>
          <a:prstGeom prst="rect">
            <a:avLst/>
          </a:prstGeom>
        </p:spPr>
      </p:pic>
    </p:spTree>
    <p:extLst>
      <p:ext uri="{BB962C8B-B14F-4D97-AF65-F5344CB8AC3E}">
        <p14:creationId xmlns:p14="http://schemas.microsoft.com/office/powerpoint/2010/main" val="252891885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汇总性能比较结果</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300251" y="1296537"/>
            <a:ext cx="8639033" cy="830997"/>
          </a:xfrm>
          <a:prstGeom prst="rect">
            <a:avLst/>
          </a:prstGeom>
          <a:noFill/>
        </p:spPr>
        <p:txBody>
          <a:bodyPr wrap="square" rtlCol="0">
            <a:spAutoFit/>
          </a:bodyPr>
          <a:lstStyle/>
          <a:p>
            <a:r>
              <a:rPr lang="en-US" altLang="zh-CN" sz="2400" dirty="0" err="1" smtClean="0"/>
              <a:t>SPECRatio</a:t>
            </a:r>
            <a:r>
              <a:rPr lang="zh-CN" altLang="en-US" sz="2400" dirty="0" smtClean="0"/>
              <a:t>比值：将执行时间对参考机器进行归一化，比值与机器性能成比例关系</a:t>
            </a:r>
            <a:endParaRPr lang="zh-CN" altLang="en-US" sz="2400" dirty="0"/>
          </a:p>
        </p:txBody>
      </p:sp>
      <mc:AlternateContent xmlns:mc="http://schemas.openxmlformats.org/markup-compatibility/2006" xmlns:a14="http://schemas.microsoft.com/office/drawing/2010/main">
        <mc:Choice Requires="a14">
          <p:sp>
            <p:nvSpPr>
              <p:cNvPr id="4" name="文本框 3"/>
              <p:cNvSpPr txBox="1"/>
              <p:nvPr/>
            </p:nvSpPr>
            <p:spPr>
              <a:xfrm>
                <a:off x="1965278" y="2350053"/>
                <a:ext cx="5036024" cy="648639"/>
              </a:xfrm>
              <a:prstGeom prst="rect">
                <a:avLst/>
              </a:prstGeom>
              <a:noFill/>
            </p:spPr>
            <p:txBody>
              <a:bodyPr wrap="square" lIns="0" tIns="0" rIns="0" bIns="0" rtlCol="0">
                <a:spAutoFit/>
              </a:bodyPr>
              <a:lstStyle/>
              <a:p>
                <a:pPr fontAlgn="base">
                  <a:spcBef>
                    <a:spcPct val="20000"/>
                  </a:spcBef>
                  <a:spcAft>
                    <a:spcPct val="0"/>
                  </a:spcAft>
                  <a:buClr>
                    <a:srgbClr val="000000"/>
                  </a:buClr>
                  <a:buSzPct val="60000"/>
                  <a:buFont typeface="Wingdings" pitchFamily="2" charset="2"/>
                  <a:buNone/>
                </a:pPr>
                <a:r>
                  <a:rPr lang="en-US" altLang="zh-CN" sz="2800" i="1" dirty="0" err="1" smtClean="0">
                    <a:solidFill>
                      <a:srgbClr val="000000"/>
                    </a:solidFill>
                  </a:rPr>
                  <a:t>SPECRatio</a:t>
                </a:r>
                <a:r>
                  <a:rPr lang="en-US" altLang="zh-CN" sz="2800" i="1" dirty="0" smtClean="0">
                    <a:solidFill>
                      <a:srgbClr val="000000"/>
                    </a:solidFill>
                  </a:rPr>
                  <a:t> </a:t>
                </a:r>
                <a:r>
                  <a:rPr lang="en-US" altLang="zh-CN" sz="2800" dirty="0" smtClean="0">
                    <a:solidFill>
                      <a:srgbClr val="000000"/>
                    </a:solidFill>
                    <a:cs typeface="Times New Roman" panose="02020603050405020304" pitchFamily="18" charset="0"/>
                  </a:rPr>
                  <a:t>=</a:t>
                </a:r>
                <a14:m>
                  <m:oMath xmlns:m="http://schemas.openxmlformats.org/officeDocument/2006/math">
                    <m:f>
                      <m:fPr>
                        <m:ctrlPr>
                          <a:rPr lang="en-US" altLang="zh-CN" sz="2800" i="1" smtClean="0">
                            <a:solidFill>
                              <a:srgbClr val="000000"/>
                            </a:solidFill>
                            <a:latin typeface="Cambria Math" panose="02040503050406030204" pitchFamily="18" charset="0"/>
                          </a:rPr>
                        </m:ctrlPr>
                      </m:fPr>
                      <m:num>
                        <m:r>
                          <a:rPr lang="en-US" altLang="zh-CN" sz="2800" i="1" smtClean="0">
                            <a:solidFill>
                              <a:srgbClr val="000000"/>
                            </a:solidFill>
                            <a:latin typeface="Cambria Math" panose="02040503050406030204" pitchFamily="18" charset="0"/>
                          </a:rPr>
                          <m:t>𝐸𝑥𝑒𝑐𝑢𝑡𝑖𝑜𝑛</m:t>
                        </m:r>
                        <m:r>
                          <a:rPr lang="en-US" altLang="zh-CN" sz="2800" i="1" smtClean="0">
                            <a:solidFill>
                              <a:srgbClr val="000000"/>
                            </a:solidFill>
                            <a:latin typeface="Cambria Math" panose="02040503050406030204" pitchFamily="18" charset="0"/>
                          </a:rPr>
                          <m:t> </m:t>
                        </m:r>
                        <m:sSub>
                          <m:sSubPr>
                            <m:ctrlPr>
                              <a:rPr lang="en-US" altLang="zh-CN" sz="2800" i="1" smtClean="0">
                                <a:solidFill>
                                  <a:srgbClr val="000000"/>
                                </a:solidFill>
                                <a:latin typeface="Cambria Math" panose="02040503050406030204" pitchFamily="18" charset="0"/>
                              </a:rPr>
                            </m:ctrlPr>
                          </m:sSubPr>
                          <m:e>
                            <m:r>
                              <a:rPr lang="en-US" altLang="zh-CN" sz="2800" i="1">
                                <a:solidFill>
                                  <a:srgbClr val="000000"/>
                                </a:solidFill>
                                <a:latin typeface="Cambria Math" panose="02040503050406030204" pitchFamily="18" charset="0"/>
                              </a:rPr>
                              <m:t>𝑡𝑖𝑚𝑒</m:t>
                            </m:r>
                          </m:e>
                          <m:sub>
                            <m:r>
                              <a:rPr lang="en-US" altLang="zh-CN" sz="2800" i="1" smtClean="0">
                                <a:solidFill>
                                  <a:srgbClr val="000000"/>
                                </a:solidFill>
                                <a:latin typeface="Cambria Math" panose="02040503050406030204" pitchFamily="18" charset="0"/>
                              </a:rPr>
                              <m:t>𝑟𝑒𝑓𝑒𝑛𝑟𝑒𝑐𝑒</m:t>
                            </m:r>
                          </m:sub>
                        </m:sSub>
                      </m:num>
                      <m:den>
                        <m:r>
                          <a:rPr lang="en-US" altLang="zh-CN" sz="2800" i="1">
                            <a:solidFill>
                              <a:srgbClr val="000000"/>
                            </a:solidFill>
                            <a:latin typeface="Cambria Math" panose="02040503050406030204" pitchFamily="18" charset="0"/>
                          </a:rPr>
                          <m:t>𝐸𝑥𝑒𝑐𝑢𝑡𝑖𝑜𝑛</m:t>
                        </m:r>
                        <m:r>
                          <a:rPr lang="en-US" altLang="zh-CN" sz="2800" i="1" smtClean="0">
                            <a:solidFill>
                              <a:srgbClr val="000000"/>
                            </a:solidFill>
                            <a:latin typeface="Cambria Math" panose="02040503050406030204" pitchFamily="18" charset="0"/>
                          </a:rPr>
                          <m:t> </m:t>
                        </m:r>
                        <m:r>
                          <a:rPr lang="en-US" altLang="zh-CN" sz="2800" i="1">
                            <a:solidFill>
                              <a:srgbClr val="000000"/>
                            </a:solidFill>
                            <a:latin typeface="Cambria Math" panose="02040503050406030204" pitchFamily="18" charset="0"/>
                          </a:rPr>
                          <m:t>𝑡𝑖𝑚𝑒</m:t>
                        </m:r>
                      </m:den>
                    </m:f>
                  </m:oMath>
                </a14:m>
                <a:endParaRPr lang="zh-CN" altLang="en-US" sz="3600" dirty="0">
                  <a:solidFill>
                    <a:srgbClr val="000000"/>
                  </a:solidFill>
                  <a:cs typeface="Times New Roman" panose="02020603050405020304" pitchFamily="18" charset="0"/>
                </a:endParaRPr>
              </a:p>
            </p:txBody>
          </p:sp>
        </mc:Choice>
        <mc:Fallback xmlns="">
          <p:sp>
            <p:nvSpPr>
              <p:cNvPr id="4" name="文本框 3"/>
              <p:cNvSpPr txBox="1">
                <a:spLocks noRot="1" noChangeAspect="1" noMove="1" noResize="1" noEditPoints="1" noAdjustHandles="1" noChangeArrowheads="1" noChangeShapeType="1" noTextEdit="1"/>
              </p:cNvSpPr>
              <p:nvPr/>
            </p:nvSpPr>
            <p:spPr>
              <a:xfrm>
                <a:off x="1965278" y="2350053"/>
                <a:ext cx="5036024" cy="648639"/>
              </a:xfrm>
              <a:prstGeom prst="rect">
                <a:avLst/>
              </a:prstGeom>
              <a:blipFill rotWithShape="0">
                <a:blip r:embed="rId2"/>
                <a:stretch>
                  <a:fillRect l="-4232" b="-17925"/>
                </a:stretch>
              </a:blipFill>
            </p:spPr>
            <p:txBody>
              <a:bodyPr/>
              <a:lstStyle/>
              <a:p>
                <a:r>
                  <a:rPr lang="zh-CN" altLang="en-US">
                    <a:noFill/>
                  </a:rPr>
                  <a:t> </a:t>
                </a:r>
              </a:p>
            </p:txBody>
          </p:sp>
        </mc:Fallback>
      </mc:AlternateContent>
      <p:pic>
        <p:nvPicPr>
          <p:cNvPr id="5" name="图片 4"/>
          <p:cNvPicPr>
            <a:picLocks noChangeAspect="1"/>
          </p:cNvPicPr>
          <p:nvPr/>
        </p:nvPicPr>
        <p:blipFill>
          <a:blip r:embed="rId3"/>
          <a:stretch>
            <a:fillRect/>
          </a:stretch>
        </p:blipFill>
        <p:spPr>
          <a:xfrm>
            <a:off x="896698" y="4191055"/>
            <a:ext cx="7432489" cy="1512168"/>
          </a:xfrm>
          <a:prstGeom prst="rect">
            <a:avLst/>
          </a:prstGeom>
        </p:spPr>
      </p:pic>
      <p:sp>
        <p:nvSpPr>
          <p:cNvPr id="6" name="文本框 5"/>
          <p:cNvSpPr txBox="1"/>
          <p:nvPr/>
        </p:nvSpPr>
        <p:spPr>
          <a:xfrm>
            <a:off x="300252" y="3364041"/>
            <a:ext cx="8366076" cy="461665"/>
          </a:xfrm>
          <a:prstGeom prst="rect">
            <a:avLst/>
          </a:prstGeom>
          <a:noFill/>
        </p:spPr>
        <p:txBody>
          <a:bodyPr wrap="square" rtlCol="0">
            <a:spAutoFit/>
          </a:bodyPr>
          <a:lstStyle/>
          <a:p>
            <a:r>
              <a:rPr lang="zh-CN" altLang="en-US" sz="2400" dirty="0" smtClean="0"/>
              <a:t>利用两个机器的</a:t>
            </a:r>
            <a:r>
              <a:rPr lang="en-US" altLang="zh-CN" sz="2400" dirty="0" err="1" smtClean="0"/>
              <a:t>SPECRatio</a:t>
            </a:r>
            <a:r>
              <a:rPr lang="zh-CN" altLang="en-US" sz="2400" dirty="0" smtClean="0"/>
              <a:t>比值来比较两个机器的性能。</a:t>
            </a:r>
            <a:endParaRPr lang="en-US" altLang="zh-CN" sz="2400" dirty="0" smtClean="0"/>
          </a:p>
        </p:txBody>
      </p:sp>
      <p:sp>
        <p:nvSpPr>
          <p:cNvPr id="7" name="文本框 6"/>
          <p:cNvSpPr txBox="1"/>
          <p:nvPr/>
        </p:nvSpPr>
        <p:spPr>
          <a:xfrm>
            <a:off x="429905" y="6068572"/>
            <a:ext cx="8366076" cy="461665"/>
          </a:xfrm>
          <a:prstGeom prst="rect">
            <a:avLst/>
          </a:prstGeom>
          <a:noFill/>
        </p:spPr>
        <p:txBody>
          <a:bodyPr wrap="square" rtlCol="0">
            <a:spAutoFit/>
          </a:bodyPr>
          <a:lstStyle/>
          <a:p>
            <a:r>
              <a:rPr lang="zh-CN" altLang="en-US" sz="2400" dirty="0" smtClean="0"/>
              <a:t>注意：</a:t>
            </a:r>
            <a:r>
              <a:rPr lang="zh-CN" altLang="en-US" sz="2400" dirty="0" smtClean="0">
                <a:solidFill>
                  <a:srgbClr val="FF0000"/>
                </a:solidFill>
              </a:rPr>
              <a:t>机器执行时间与机器性能成倒数关系</a:t>
            </a:r>
            <a:r>
              <a:rPr lang="zh-CN" altLang="en-US" sz="2400" dirty="0" smtClean="0"/>
              <a:t>。</a:t>
            </a:r>
            <a:endParaRPr lang="zh-CN" altLang="en-US" sz="2400" dirty="0"/>
          </a:p>
        </p:txBody>
      </p:sp>
    </p:spTree>
    <p:extLst>
      <p:ext uri="{BB962C8B-B14F-4D97-AF65-F5344CB8AC3E}">
        <p14:creationId xmlns:p14="http://schemas.microsoft.com/office/powerpoint/2010/main" val="388931153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汇总性能比较结果</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464023" y="1269242"/>
            <a:ext cx="8297839" cy="523220"/>
          </a:xfrm>
          <a:prstGeom prst="rect">
            <a:avLst/>
          </a:prstGeom>
          <a:noFill/>
        </p:spPr>
        <p:txBody>
          <a:bodyPr wrap="square" rtlCol="0">
            <a:spAutoFit/>
          </a:bodyPr>
          <a:lstStyle/>
          <a:p>
            <a:r>
              <a:rPr lang="zh-CN" altLang="en-US" sz="2800" dirty="0" smtClean="0"/>
              <a:t>几何平均 </a:t>
            </a:r>
            <a:r>
              <a:rPr lang="en-US" altLang="zh-CN" sz="2800" dirty="0" smtClean="0"/>
              <a:t>Geometric Mean</a:t>
            </a:r>
            <a:endParaRPr lang="zh-CN" altLang="en-US" sz="2800" dirty="0"/>
          </a:p>
        </p:txBody>
      </p:sp>
      <p:pic>
        <p:nvPicPr>
          <p:cNvPr id="5" name="图片 4"/>
          <p:cNvPicPr>
            <a:picLocks noChangeAspect="1"/>
          </p:cNvPicPr>
          <p:nvPr/>
        </p:nvPicPr>
        <p:blipFill>
          <a:blip r:embed="rId2"/>
          <a:stretch>
            <a:fillRect/>
          </a:stretch>
        </p:blipFill>
        <p:spPr>
          <a:xfrm>
            <a:off x="2886351" y="1925457"/>
            <a:ext cx="3453181" cy="1156731"/>
          </a:xfrm>
          <a:prstGeom prst="rect">
            <a:avLst/>
          </a:prstGeom>
        </p:spPr>
      </p:pic>
      <p:sp>
        <p:nvSpPr>
          <p:cNvPr id="6" name="文本框 5"/>
          <p:cNvSpPr txBox="1"/>
          <p:nvPr/>
        </p:nvSpPr>
        <p:spPr>
          <a:xfrm>
            <a:off x="464023" y="3351661"/>
            <a:ext cx="8420669" cy="3108543"/>
          </a:xfrm>
          <a:prstGeom prst="rect">
            <a:avLst/>
          </a:prstGeom>
          <a:noFill/>
        </p:spPr>
        <p:txBody>
          <a:bodyPr wrap="square" rtlCol="0">
            <a:spAutoFit/>
          </a:bodyPr>
          <a:lstStyle/>
          <a:p>
            <a:r>
              <a:rPr lang="en-US" altLang="zh-CN" sz="2400" dirty="0" err="1" smtClean="0"/>
              <a:t>Sample</a:t>
            </a:r>
            <a:r>
              <a:rPr lang="en-US" altLang="zh-CN" dirty="0" err="1" smtClean="0"/>
              <a:t>i</a:t>
            </a:r>
            <a:r>
              <a:rPr lang="en-US" altLang="zh-CN" sz="2400" dirty="0" smtClean="0"/>
              <a:t>  </a:t>
            </a:r>
            <a:r>
              <a:rPr lang="zh-CN" altLang="en-US" sz="2400" dirty="0" smtClean="0"/>
              <a:t>是第</a:t>
            </a:r>
            <a:r>
              <a:rPr lang="en-US" altLang="zh-CN" sz="2400" dirty="0" err="1" smtClean="0"/>
              <a:t>i</a:t>
            </a:r>
            <a:r>
              <a:rPr lang="zh-CN" altLang="en-US" sz="2400" dirty="0" smtClean="0"/>
              <a:t>个程序的</a:t>
            </a:r>
            <a:r>
              <a:rPr lang="en-US" altLang="zh-CN" sz="2400" dirty="0" err="1" smtClean="0"/>
              <a:t>SPECRatio</a:t>
            </a:r>
            <a:r>
              <a:rPr lang="zh-CN" altLang="en-US" sz="2400" dirty="0" smtClean="0"/>
              <a:t>比值</a:t>
            </a:r>
            <a:endParaRPr lang="en-US" altLang="zh-CN" sz="2400" dirty="0" smtClean="0"/>
          </a:p>
          <a:p>
            <a:endParaRPr lang="en-US" altLang="zh-CN" sz="2400" dirty="0"/>
          </a:p>
          <a:p>
            <a:r>
              <a:rPr lang="zh-CN" altLang="en-US" sz="2800" dirty="0" smtClean="0"/>
              <a:t>性能</a:t>
            </a:r>
            <a:r>
              <a:rPr lang="zh-CN" altLang="en-US" sz="2400" dirty="0" smtClean="0"/>
              <a:t>：</a:t>
            </a:r>
            <a:endParaRPr lang="en-US" altLang="zh-CN" sz="2400" dirty="0" smtClean="0"/>
          </a:p>
          <a:p>
            <a:endParaRPr lang="en-US" altLang="zh-CN" sz="2400" dirty="0" smtClean="0"/>
          </a:p>
          <a:p>
            <a:pPr marL="342900" indent="-342900">
              <a:buFont typeface="Wingdings" panose="05000000000000000000" pitchFamily="2" charset="2"/>
              <a:buChar char="l"/>
            </a:pPr>
            <a:r>
              <a:rPr lang="zh-CN" altLang="en-US" sz="2400" dirty="0" smtClean="0"/>
              <a:t>比值的几何平均等于几何平均的比值</a:t>
            </a:r>
            <a:endParaRPr lang="en-US" altLang="zh-CN" sz="2400" dirty="0" smtClean="0"/>
          </a:p>
          <a:p>
            <a:pPr marL="342900" indent="-342900" algn="just">
              <a:buFont typeface="Wingdings" panose="05000000000000000000" pitchFamily="2" charset="2"/>
              <a:buChar char="l"/>
            </a:pPr>
            <a:r>
              <a:rPr lang="zh-CN" altLang="en-US" sz="2400" dirty="0" smtClean="0"/>
              <a:t>几何平均的比值等于性能比值的几何平均，</a:t>
            </a:r>
            <a:r>
              <a:rPr lang="zh-CN" altLang="en-US" sz="2400" dirty="0" smtClean="0">
                <a:solidFill>
                  <a:srgbClr val="0070C0"/>
                </a:solidFill>
              </a:rPr>
              <a:t>表明用</a:t>
            </a:r>
            <a:r>
              <a:rPr lang="en-US" altLang="zh-CN" sz="2400" dirty="0" err="1" smtClean="0">
                <a:solidFill>
                  <a:srgbClr val="0070C0"/>
                </a:solidFill>
              </a:rPr>
              <a:t>SPECRatio</a:t>
            </a:r>
            <a:r>
              <a:rPr lang="en-US" altLang="zh-CN" sz="2400" dirty="0" smtClean="0">
                <a:solidFill>
                  <a:srgbClr val="0070C0"/>
                </a:solidFill>
              </a:rPr>
              <a:t> </a:t>
            </a:r>
            <a:r>
              <a:rPr lang="zh-CN" altLang="en-US" sz="2400" dirty="0" smtClean="0">
                <a:solidFill>
                  <a:srgbClr val="0070C0"/>
                </a:solidFill>
              </a:rPr>
              <a:t>比值来比较两个机器性能时，比较结果与选择的参考机器无关</a:t>
            </a:r>
            <a:endParaRPr lang="zh-CN" altLang="en-US" sz="2400" dirty="0">
              <a:solidFill>
                <a:srgbClr val="0070C0"/>
              </a:solidFill>
            </a:endParaRPr>
          </a:p>
        </p:txBody>
      </p:sp>
    </p:spTree>
    <p:extLst>
      <p:ext uri="{BB962C8B-B14F-4D97-AF65-F5344CB8AC3E}">
        <p14:creationId xmlns:p14="http://schemas.microsoft.com/office/powerpoint/2010/main" val="20796975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汇总性能比较结果</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122829" y="1241946"/>
            <a:ext cx="8980227" cy="461665"/>
          </a:xfrm>
          <a:prstGeom prst="rect">
            <a:avLst/>
          </a:prstGeom>
          <a:noFill/>
        </p:spPr>
        <p:txBody>
          <a:bodyPr wrap="square" rtlCol="0">
            <a:spAutoFit/>
          </a:bodyPr>
          <a:lstStyle/>
          <a:p>
            <a:r>
              <a:rPr lang="zh-CN" altLang="en-US" sz="2400" dirty="0" smtClean="0"/>
              <a:t>假设有两个计算机</a:t>
            </a:r>
            <a:r>
              <a:rPr lang="en-US" altLang="zh-CN" sz="2400" dirty="0" smtClean="0"/>
              <a:t>A</a:t>
            </a:r>
            <a:r>
              <a:rPr lang="zh-CN" altLang="en-US" sz="2400" dirty="0" smtClean="0"/>
              <a:t>和</a:t>
            </a:r>
            <a:r>
              <a:rPr lang="en-US" altLang="zh-CN" sz="2400" dirty="0" smtClean="0"/>
              <a:t>B</a:t>
            </a:r>
            <a:r>
              <a:rPr lang="zh-CN" altLang="en-US" sz="2400" dirty="0" smtClean="0"/>
              <a:t>，以及各自在不同基准子集上</a:t>
            </a:r>
            <a:r>
              <a:rPr lang="en-US" altLang="zh-CN" sz="2400" dirty="0" err="1" smtClean="0"/>
              <a:t>SPECRatio</a:t>
            </a:r>
            <a:endParaRPr lang="zh-CN" altLang="en-US" sz="2400" dirty="0"/>
          </a:p>
        </p:txBody>
      </p:sp>
      <p:pic>
        <p:nvPicPr>
          <p:cNvPr id="5" name="图片 4"/>
          <p:cNvPicPr>
            <a:picLocks noChangeAspect="1"/>
          </p:cNvPicPr>
          <p:nvPr/>
        </p:nvPicPr>
        <p:blipFill>
          <a:blip r:embed="rId2"/>
          <a:stretch>
            <a:fillRect/>
          </a:stretch>
        </p:blipFill>
        <p:spPr>
          <a:xfrm>
            <a:off x="-1" y="1916832"/>
            <a:ext cx="9144000" cy="4098055"/>
          </a:xfrm>
          <a:prstGeom prst="rect">
            <a:avLst/>
          </a:prstGeom>
        </p:spPr>
      </p:pic>
    </p:spTree>
    <p:extLst>
      <p:ext uri="{BB962C8B-B14F-4D97-AF65-F5344CB8AC3E}">
        <p14:creationId xmlns:p14="http://schemas.microsoft.com/office/powerpoint/2010/main" val="229582223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5490" y="0"/>
            <a:ext cx="9144000" cy="5354465"/>
          </a:xfrm>
          <a:prstGeom prst="rect">
            <a:avLst/>
          </a:prstGeom>
        </p:spPr>
      </p:pic>
      <p:sp>
        <p:nvSpPr>
          <p:cNvPr id="2" name="文本框 1"/>
          <p:cNvSpPr txBox="1"/>
          <p:nvPr/>
        </p:nvSpPr>
        <p:spPr>
          <a:xfrm>
            <a:off x="0" y="5745707"/>
            <a:ext cx="9128510" cy="830997"/>
          </a:xfrm>
          <a:prstGeom prst="rect">
            <a:avLst/>
          </a:prstGeom>
          <a:noFill/>
        </p:spPr>
        <p:txBody>
          <a:bodyPr wrap="square" rtlCol="0">
            <a:spAutoFit/>
          </a:bodyPr>
          <a:lstStyle/>
          <a:p>
            <a:r>
              <a:rPr lang="zh-CN" altLang="en-US" sz="2400" dirty="0" smtClean="0"/>
              <a:t>执行时间比值等于两个机器</a:t>
            </a:r>
            <a:r>
              <a:rPr lang="en-US" altLang="zh-CN" sz="2400" dirty="0" err="1" smtClean="0"/>
              <a:t>SPECRatio</a:t>
            </a:r>
            <a:r>
              <a:rPr lang="zh-CN" altLang="en-US" sz="2400" dirty="0" smtClean="0"/>
              <a:t>的比值</a:t>
            </a:r>
            <a:endParaRPr lang="en-US" altLang="zh-CN" sz="2400" dirty="0" smtClean="0"/>
          </a:p>
          <a:p>
            <a:r>
              <a:rPr lang="zh-CN" altLang="en-US" sz="2400" dirty="0" smtClean="0"/>
              <a:t>几何平均的比值</a:t>
            </a:r>
            <a:r>
              <a:rPr lang="en-US" altLang="zh-CN" sz="2400" dirty="0">
                <a:latin typeface="Times New Roman" panose="02020603050405020304" pitchFamily="18" charset="0"/>
                <a:cs typeface="Times New Roman" panose="02020603050405020304" pitchFamily="18" charset="0"/>
              </a:rPr>
              <a:t>(27.12/20.86 = 1.30) </a:t>
            </a:r>
            <a:r>
              <a:rPr lang="zh-CN" altLang="en-US" sz="2400" dirty="0" smtClean="0">
                <a:latin typeface="Times New Roman" panose="02020603050405020304" pitchFamily="18" charset="0"/>
                <a:cs typeface="Times New Roman" panose="02020603050405020304" pitchFamily="18" charset="0"/>
              </a:rPr>
              <a:t>等于比值的几何平均</a:t>
            </a:r>
            <a:r>
              <a:rPr lang="en-US" altLang="zh-CN" sz="2400" dirty="0">
                <a:latin typeface="Times New Roman" panose="02020603050405020304" pitchFamily="18" charset="0"/>
                <a:cs typeface="Times New Roman" panose="02020603050405020304" pitchFamily="18" charset="0"/>
              </a:rPr>
              <a:t>(1.30</a:t>
            </a:r>
            <a:r>
              <a:rPr lang="en-US" altLang="zh-CN" sz="2400" dirty="0" smtClean="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192923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计算机设计原理</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0" y="1064525"/>
            <a:ext cx="9144000" cy="5324535"/>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利用并行性的优势</a:t>
            </a:r>
            <a:endParaRPr lang="en-US" altLang="zh-CN" sz="2800" dirty="0" smtClean="0"/>
          </a:p>
          <a:p>
            <a:pPr marL="800100" lvl="1" indent="-342900" algn="just">
              <a:buFont typeface="Wingdings" panose="05000000000000000000" pitchFamily="2" charset="2"/>
              <a:buChar char="l"/>
            </a:pPr>
            <a:r>
              <a:rPr lang="zh-CN" altLang="en-US" sz="2400" dirty="0" smtClean="0"/>
              <a:t>比如多处理器、多个硬盘、流水线、多个功能部件</a:t>
            </a:r>
            <a:endParaRPr lang="en-US" altLang="zh-CN" sz="2400" dirty="0" smtClean="0"/>
          </a:p>
          <a:p>
            <a:pPr marL="800100" lvl="1" indent="-342900" algn="just">
              <a:buFont typeface="Wingdings" panose="05000000000000000000" pitchFamily="2" charset="2"/>
              <a:buChar char="l"/>
            </a:pPr>
            <a:endParaRPr lang="en-US" altLang="zh-CN" sz="2400" dirty="0" smtClean="0"/>
          </a:p>
          <a:p>
            <a:pPr marL="800100" lvl="1" indent="-342900" algn="just">
              <a:buFont typeface="Wingdings" panose="05000000000000000000" pitchFamily="2" charset="2"/>
              <a:buChar char="l"/>
            </a:pPr>
            <a:endParaRPr lang="en-US" altLang="zh-CN" sz="2400" dirty="0" smtClean="0"/>
          </a:p>
          <a:p>
            <a:pPr marL="800100" lvl="1" indent="-342900" algn="just">
              <a:buFont typeface="Wingdings" panose="05000000000000000000" pitchFamily="2" charset="2"/>
              <a:buChar char="l"/>
            </a:pPr>
            <a:r>
              <a:rPr lang="zh-CN" altLang="en-US" sz="2400" dirty="0" smtClean="0"/>
              <a:t>对于服务器，将请求平衡分发到不同的处理器和硬盘，提升服务器吞吐率</a:t>
            </a:r>
            <a:endParaRPr lang="en-US" altLang="zh-CN" sz="2400" dirty="0" smtClean="0"/>
          </a:p>
          <a:p>
            <a:pPr marL="800100" lvl="1" indent="-342900" algn="just">
              <a:buFont typeface="Wingdings" panose="05000000000000000000" pitchFamily="2" charset="2"/>
              <a:buChar char="l"/>
            </a:pPr>
            <a:endParaRPr lang="en-US" altLang="zh-CN" sz="2400" dirty="0" smtClean="0"/>
          </a:p>
          <a:p>
            <a:pPr marL="800100" lvl="1" indent="-342900" algn="just">
              <a:buFont typeface="Wingdings" panose="05000000000000000000" pitchFamily="2" charset="2"/>
              <a:buChar char="l"/>
            </a:pPr>
            <a:endParaRPr lang="en-US" altLang="zh-CN" sz="2400" dirty="0" smtClean="0"/>
          </a:p>
          <a:p>
            <a:pPr marL="800100" lvl="1" indent="-342900" algn="just">
              <a:buFont typeface="Wingdings" panose="05000000000000000000" pitchFamily="2" charset="2"/>
              <a:buChar char="l"/>
            </a:pPr>
            <a:r>
              <a:rPr lang="zh-CN" altLang="en-US" sz="2400" dirty="0" smtClean="0"/>
              <a:t>将数据分布存储到不同硬盘，以便并行读写数据，实现数据层次并行性</a:t>
            </a:r>
            <a:r>
              <a:rPr lang="en-US" altLang="zh-CN" sz="2400" dirty="0" smtClean="0">
                <a:latin typeface="宋体" panose="02010600030101010101" pitchFamily="2" charset="-122"/>
                <a:ea typeface="宋体" panose="02010600030101010101" pitchFamily="2" charset="-122"/>
              </a:rPr>
              <a:t>(</a:t>
            </a:r>
            <a:r>
              <a:rPr lang="en-US" altLang="zh-CN" sz="2400" dirty="0" smtClean="0">
                <a:latin typeface="Times New Roman" panose="02020603050405020304" pitchFamily="18" charset="0"/>
                <a:cs typeface="Times New Roman" panose="02020603050405020304" pitchFamily="18" charset="0"/>
              </a:rPr>
              <a:t>data-level parallelism</a:t>
            </a:r>
            <a:r>
              <a:rPr lang="en-US" altLang="zh-CN" sz="2400" dirty="0" smtClean="0">
                <a:latin typeface="宋体" panose="02010600030101010101" pitchFamily="2" charset="-122"/>
                <a:ea typeface="宋体" panose="02010600030101010101" pitchFamily="2" charset="-122"/>
                <a:cs typeface="Times New Roman" panose="02020603050405020304" pitchFamily="18" charset="0"/>
              </a:rPr>
              <a:t>)</a:t>
            </a:r>
            <a:endParaRPr lang="en-US" altLang="zh-CN" sz="2400" dirty="0" smtClean="0"/>
          </a:p>
          <a:p>
            <a:pPr marL="800100" lvl="1" indent="-342900" algn="just">
              <a:buFont typeface="Wingdings" panose="05000000000000000000" pitchFamily="2" charset="2"/>
              <a:buChar char="l"/>
            </a:pPr>
            <a:endParaRPr lang="en-US" altLang="zh-CN" sz="2400" dirty="0" smtClean="0"/>
          </a:p>
          <a:p>
            <a:pPr marL="800100" lvl="1" indent="-342900" algn="just">
              <a:buFont typeface="Wingdings" panose="05000000000000000000" pitchFamily="2" charset="2"/>
              <a:buChar char="l"/>
            </a:pPr>
            <a:endParaRPr lang="en-US" altLang="zh-CN" sz="2400" dirty="0" smtClean="0"/>
          </a:p>
          <a:p>
            <a:pPr marL="800100" lvl="1" indent="-342900" algn="just">
              <a:buFont typeface="Wingdings" panose="05000000000000000000" pitchFamily="2" charset="2"/>
              <a:buChar char="l"/>
            </a:pPr>
            <a:r>
              <a:rPr lang="zh-CN" altLang="en-US" sz="2400" dirty="0" smtClean="0"/>
              <a:t>对于单个处理器，挖掘指令并行性</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instruction-level parallelism</a:t>
            </a:r>
            <a:r>
              <a:rPr lang="en-US" altLang="zh-CN" sz="2400" dirty="0" smtClean="0">
                <a:latin typeface="Times New Roman" panose="02020603050405020304" pitchFamily="18" charset="0"/>
                <a:ea typeface="宋体" panose="02010600030101010101" pitchFamily="2" charset="-122"/>
                <a:cs typeface="Times New Roman" panose="02020603050405020304" pitchFamily="18" charset="0"/>
              </a:rPr>
              <a:t>)</a:t>
            </a:r>
            <a:r>
              <a:rPr lang="zh-CN" altLang="en-US" sz="2400" dirty="0" smtClean="0"/>
              <a:t>，对获得高性能极为重要，比如利用流水线技术</a:t>
            </a:r>
            <a:endParaRPr lang="zh-CN" altLang="en-US" sz="2400" dirty="0"/>
          </a:p>
        </p:txBody>
      </p:sp>
    </p:spTree>
    <p:extLst>
      <p:ext uri="{BB962C8B-B14F-4D97-AF65-F5344CB8AC3E}">
        <p14:creationId xmlns:p14="http://schemas.microsoft.com/office/powerpoint/2010/main" val="28976911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txBox="1">
            <a:spLocks noChangeArrowheads="1"/>
          </p:cNvSpPr>
          <p:nvPr/>
        </p:nvSpPr>
        <p:spPr>
          <a:xfrm>
            <a:off x="1277771" y="262989"/>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系统结构当前趋势</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7" name="文本框 6"/>
          <p:cNvSpPr txBox="1"/>
          <p:nvPr/>
        </p:nvSpPr>
        <p:spPr>
          <a:xfrm>
            <a:off x="777922" y="1665027"/>
            <a:ext cx="7832678" cy="4339650"/>
          </a:xfrm>
          <a:prstGeom prst="rect">
            <a:avLst/>
          </a:prstGeom>
          <a:noFill/>
        </p:spPr>
        <p:txBody>
          <a:bodyPr wrap="square" rtlCol="0">
            <a:spAutoFit/>
          </a:bodyPr>
          <a:lstStyle/>
          <a:p>
            <a:pPr marL="285750" indent="-285750">
              <a:buFont typeface="Wingdings" panose="05000000000000000000" pitchFamily="2" charset="2"/>
              <a:buChar char="n"/>
            </a:pPr>
            <a:r>
              <a:rPr lang="zh-CN" altLang="en-US" sz="2800" dirty="0" smtClean="0"/>
              <a:t>利用</a:t>
            </a:r>
            <a:r>
              <a:rPr lang="en-US" altLang="zh-CN" sz="2800" dirty="0" smtClean="0"/>
              <a:t>ILP</a:t>
            </a:r>
            <a:r>
              <a:rPr lang="en-US" altLang="zh-CN" sz="2800" dirty="0" smtClean="0">
                <a:ea typeface="宋体" panose="02010600030101010101" pitchFamily="2" charset="-122"/>
              </a:rPr>
              <a:t>(Instruction Level Parallelism</a:t>
            </a:r>
            <a:r>
              <a:rPr lang="en-US" altLang="zh-CN" sz="2800" dirty="0" smtClean="0">
                <a:latin typeface="宋体" panose="02010600030101010101" pitchFamily="2" charset="-122"/>
                <a:ea typeface="宋体" panose="02010600030101010101" pitchFamily="2" charset="-122"/>
              </a:rPr>
              <a:t>,</a:t>
            </a:r>
            <a:r>
              <a:rPr lang="zh-CN" altLang="en-US" sz="2800" dirty="0" smtClean="0">
                <a:latin typeface="宋体" panose="02010600030101010101" pitchFamily="2" charset="-122"/>
                <a:ea typeface="宋体" panose="02010600030101010101" pitchFamily="2" charset="-122"/>
              </a:rPr>
              <a:t>指令级并行性</a:t>
            </a:r>
            <a:r>
              <a:rPr lang="en-US" altLang="zh-CN" sz="2800" dirty="0" smtClean="0">
                <a:latin typeface="宋体" panose="02010600030101010101" pitchFamily="2" charset="-122"/>
                <a:ea typeface="宋体" panose="02010600030101010101" pitchFamily="2" charset="-122"/>
              </a:rPr>
              <a:t>)</a:t>
            </a:r>
            <a:r>
              <a:rPr lang="zh-CN" altLang="en-US" sz="2800" dirty="0" smtClean="0">
                <a:latin typeface="宋体" panose="02010600030101010101" pitchFamily="2" charset="-122"/>
                <a:ea typeface="宋体" panose="02010600030101010101" pitchFamily="2" charset="-122"/>
              </a:rPr>
              <a:t>提升性能遇到瓶颈</a:t>
            </a:r>
            <a:endParaRPr lang="en-US" altLang="zh-CN" sz="2800" dirty="0" smtClean="0">
              <a:latin typeface="宋体" panose="02010600030101010101" pitchFamily="2" charset="-122"/>
              <a:ea typeface="宋体" panose="02010600030101010101" pitchFamily="2" charset="-122"/>
            </a:endParaRPr>
          </a:p>
          <a:p>
            <a:pPr marL="285750" indent="-285750">
              <a:buFont typeface="Wingdings" panose="05000000000000000000" pitchFamily="2" charset="2"/>
              <a:buChar char="n"/>
            </a:pPr>
            <a:endParaRPr lang="en-US" altLang="zh-CN" dirty="0" smtClean="0">
              <a:latin typeface="宋体" panose="02010600030101010101" pitchFamily="2" charset="-122"/>
              <a:ea typeface="宋体" panose="02010600030101010101" pitchFamily="2" charset="-122"/>
            </a:endParaRPr>
          </a:p>
          <a:p>
            <a:pPr marL="1200150" lvl="2" indent="-285750">
              <a:buFont typeface="Wingdings" panose="05000000000000000000" pitchFamily="2" charset="2"/>
              <a:buChar char="n"/>
            </a:pPr>
            <a:r>
              <a:rPr lang="zh-CN" altLang="en-US" sz="2400" dirty="0" smtClean="0">
                <a:latin typeface="宋体" panose="02010600030101010101" pitchFamily="2" charset="-122"/>
                <a:ea typeface="宋体" panose="02010600030101010101" pitchFamily="2" charset="-122"/>
              </a:rPr>
              <a:t>单核处理机性能提升在</a:t>
            </a:r>
            <a:r>
              <a:rPr lang="en-US" altLang="zh-CN" sz="2400" dirty="0" smtClean="0">
                <a:latin typeface="宋体" panose="02010600030101010101" pitchFamily="2" charset="-122"/>
                <a:ea typeface="宋体" panose="02010600030101010101" pitchFamily="2" charset="-122"/>
              </a:rPr>
              <a:t>2003</a:t>
            </a:r>
            <a:r>
              <a:rPr lang="zh-CN" altLang="en-US" sz="2400" dirty="0" smtClean="0">
                <a:latin typeface="宋体" panose="02010600030101010101" pitchFamily="2" charset="-122"/>
                <a:ea typeface="宋体" panose="02010600030101010101" pitchFamily="2" charset="-122"/>
              </a:rPr>
              <a:t>年已经结束</a:t>
            </a:r>
            <a:endParaRPr lang="en-US" altLang="zh-CN" sz="2400" dirty="0">
              <a:latin typeface="宋体" panose="02010600030101010101" pitchFamily="2" charset="-122"/>
              <a:ea typeface="宋体" panose="02010600030101010101" pitchFamily="2" charset="-122"/>
            </a:endParaRPr>
          </a:p>
          <a:p>
            <a:endParaRPr lang="en-US" altLang="zh-CN" dirty="0" smtClean="0">
              <a:latin typeface="宋体" panose="02010600030101010101" pitchFamily="2" charset="-122"/>
              <a:ea typeface="宋体" panose="02010600030101010101" pitchFamily="2" charset="-122"/>
            </a:endParaRPr>
          </a:p>
          <a:p>
            <a:endParaRPr lang="en-US" altLang="zh-CN" dirty="0" smtClean="0">
              <a:latin typeface="宋体" panose="02010600030101010101" pitchFamily="2" charset="-122"/>
              <a:ea typeface="宋体" panose="02010600030101010101" pitchFamily="2" charset="-122"/>
            </a:endParaRPr>
          </a:p>
          <a:p>
            <a:endParaRPr lang="en-US" altLang="zh-CN" dirty="0" smtClean="0">
              <a:latin typeface="宋体" panose="02010600030101010101" pitchFamily="2" charset="-122"/>
              <a:ea typeface="宋体" panose="02010600030101010101" pitchFamily="2" charset="-122"/>
            </a:endParaRPr>
          </a:p>
          <a:p>
            <a:pPr marL="285750" indent="-285750">
              <a:buFont typeface="Wingdings" panose="05000000000000000000" pitchFamily="2" charset="2"/>
              <a:buChar char="n"/>
            </a:pPr>
            <a:r>
              <a:rPr lang="zh-CN" altLang="en-US" sz="2800" dirty="0" smtClean="0"/>
              <a:t>提高性能新途径</a:t>
            </a:r>
            <a:endParaRPr lang="en-US" altLang="zh-CN" sz="2800" dirty="0" smtClean="0"/>
          </a:p>
          <a:p>
            <a:pPr marL="285750" indent="-285750">
              <a:buFont typeface="Wingdings" panose="05000000000000000000" pitchFamily="2" charset="2"/>
              <a:buChar char="n"/>
            </a:pPr>
            <a:endParaRPr lang="en-US" altLang="zh-CN" sz="2000" dirty="0" smtClean="0"/>
          </a:p>
          <a:p>
            <a:pPr marL="1200150" lvl="2" indent="-285750">
              <a:buFont typeface="Wingdings" panose="05000000000000000000" pitchFamily="2" charset="2"/>
              <a:buChar char="n"/>
            </a:pPr>
            <a:r>
              <a:rPr lang="en-US" altLang="zh-CN" sz="2400" dirty="0" smtClean="0"/>
              <a:t>DLP</a:t>
            </a:r>
            <a:r>
              <a:rPr lang="en-US" altLang="zh-CN" sz="2400" dirty="0" smtClean="0">
                <a:ea typeface="宋体" panose="02010600030101010101" pitchFamily="2" charset="-122"/>
              </a:rPr>
              <a:t>(Data Level Parallelism)</a:t>
            </a:r>
            <a:r>
              <a:rPr lang="en-US" altLang="zh-CN" sz="2400" dirty="0" smtClean="0"/>
              <a:t> </a:t>
            </a:r>
            <a:r>
              <a:rPr lang="zh-CN" altLang="en-US" sz="2400" dirty="0" smtClean="0"/>
              <a:t>数据级并行性</a:t>
            </a:r>
            <a:endParaRPr lang="en-US" altLang="zh-CN" sz="2400" dirty="0" smtClean="0"/>
          </a:p>
          <a:p>
            <a:pPr marL="1200150" lvl="2" indent="-285750">
              <a:buFont typeface="Wingdings" panose="05000000000000000000" pitchFamily="2" charset="2"/>
              <a:buChar char="n"/>
            </a:pPr>
            <a:r>
              <a:rPr lang="en-US" altLang="zh-CN" sz="2400" dirty="0"/>
              <a:t>TLP(Thread Level Parallelism) </a:t>
            </a:r>
            <a:r>
              <a:rPr lang="zh-CN" altLang="en-US" sz="2400" dirty="0" smtClean="0"/>
              <a:t>线程级并行性</a:t>
            </a:r>
            <a:endParaRPr lang="en-US" altLang="zh-CN" sz="2400" dirty="0" smtClean="0"/>
          </a:p>
          <a:p>
            <a:pPr marL="1200150" lvl="2" indent="-285750">
              <a:buFont typeface="Wingdings" panose="05000000000000000000" pitchFamily="2" charset="2"/>
              <a:buChar char="n"/>
            </a:pPr>
            <a:r>
              <a:rPr lang="en-US" altLang="zh-CN" sz="2400" dirty="0"/>
              <a:t>RLP(Request Level Parallelism)</a:t>
            </a:r>
            <a:r>
              <a:rPr lang="zh-CN" altLang="en-US" sz="2400" dirty="0" smtClean="0"/>
              <a:t>请求级并行</a:t>
            </a:r>
            <a:endParaRPr lang="zh-CN" altLang="en-US" sz="2400" dirty="0"/>
          </a:p>
        </p:txBody>
      </p:sp>
    </p:spTree>
    <p:extLst>
      <p:ext uri="{BB962C8B-B14F-4D97-AF65-F5344CB8AC3E}">
        <p14:creationId xmlns:p14="http://schemas.microsoft.com/office/powerpoint/2010/main" val="382581366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a:solidFill>
                  <a:srgbClr val="800000"/>
                </a:solidFill>
                <a:latin typeface="Arial" panose="020B0604020202020204" pitchFamily="34" charset="0"/>
                <a:ea typeface="黑体" panose="02010609060101010101" pitchFamily="49" charset="-122"/>
              </a:rPr>
              <a:t>计算机设计原理</a:t>
            </a:r>
          </a:p>
        </p:txBody>
      </p:sp>
      <p:sp>
        <p:nvSpPr>
          <p:cNvPr id="2" name="文本框 1"/>
          <p:cNvSpPr txBox="1"/>
          <p:nvPr/>
        </p:nvSpPr>
        <p:spPr>
          <a:xfrm>
            <a:off x="259307" y="1255594"/>
            <a:ext cx="8379726" cy="5386090"/>
          </a:xfrm>
          <a:prstGeom prst="rect">
            <a:avLst/>
          </a:prstGeom>
          <a:noFill/>
        </p:spPr>
        <p:txBody>
          <a:bodyPr wrap="square" rtlCol="0">
            <a:spAutoFit/>
          </a:bodyPr>
          <a:lstStyle/>
          <a:p>
            <a:pPr marL="457200" indent="-457200">
              <a:buFont typeface="Wingdings" panose="05000000000000000000" pitchFamily="2" charset="2"/>
              <a:buChar char="l"/>
            </a:pPr>
            <a:r>
              <a:rPr lang="zh-CN" altLang="en-US" sz="3200" dirty="0" smtClean="0"/>
              <a:t>局部性原理</a:t>
            </a:r>
            <a:endParaRPr lang="en-US" altLang="zh-CN" sz="3200" dirty="0" smtClean="0"/>
          </a:p>
          <a:p>
            <a:pPr marL="800100" lvl="1" indent="-342900" algn="just">
              <a:buFont typeface="Wingdings" panose="05000000000000000000" pitchFamily="2" charset="2"/>
              <a:buChar char="l"/>
            </a:pPr>
            <a:r>
              <a:rPr lang="zh-CN" altLang="en-US" sz="2400" dirty="0" smtClean="0"/>
              <a:t>程序趋向于充分使用最近用过的指令和数据</a:t>
            </a:r>
            <a:endParaRPr lang="en-US" altLang="zh-CN" sz="2400" dirty="0" smtClean="0"/>
          </a:p>
          <a:p>
            <a:pPr marL="800100" lvl="1" indent="-342900" algn="just">
              <a:buFont typeface="Wingdings" panose="05000000000000000000" pitchFamily="2" charset="2"/>
              <a:buChar char="l"/>
            </a:pPr>
            <a:endParaRPr lang="en-US" altLang="zh-CN" sz="2400" dirty="0" smtClean="0"/>
          </a:p>
          <a:p>
            <a:pPr marL="800100" lvl="1" indent="-342900" algn="just">
              <a:buFont typeface="Wingdings" panose="05000000000000000000" pitchFamily="2" charset="2"/>
              <a:buChar char="l"/>
            </a:pPr>
            <a:r>
              <a:rPr lang="zh-CN" altLang="en-US" sz="2400" dirty="0"/>
              <a:t>一</a:t>
            </a:r>
            <a:r>
              <a:rPr lang="zh-CN" altLang="en-US" sz="2400" dirty="0" smtClean="0"/>
              <a:t>个广泛认同的公理：程序会将</a:t>
            </a:r>
            <a:r>
              <a:rPr lang="en-US" altLang="zh-CN" sz="2400" dirty="0" smtClean="0">
                <a:latin typeface="宋体" panose="02010600030101010101" pitchFamily="2" charset="-122"/>
                <a:ea typeface="宋体" panose="02010600030101010101" pitchFamily="2" charset="-122"/>
              </a:rPr>
              <a:t>90%</a:t>
            </a:r>
            <a:r>
              <a:rPr lang="zh-CN" altLang="en-US" sz="2400" dirty="0" smtClean="0">
                <a:latin typeface="宋体" panose="02010600030101010101" pitchFamily="2" charset="-122"/>
                <a:ea typeface="宋体" panose="02010600030101010101" pitchFamily="2" charset="-122"/>
              </a:rPr>
              <a:t>的执行时间花费在仅仅</a:t>
            </a:r>
            <a:r>
              <a:rPr lang="en-US" altLang="zh-CN" sz="2400" dirty="0" smtClean="0">
                <a:latin typeface="宋体" panose="02010600030101010101" pitchFamily="2" charset="-122"/>
                <a:ea typeface="宋体" panose="02010600030101010101" pitchFamily="2" charset="-122"/>
              </a:rPr>
              <a:t>10%</a:t>
            </a:r>
            <a:r>
              <a:rPr lang="zh-CN" altLang="en-US" sz="2400" dirty="0" smtClean="0">
                <a:latin typeface="宋体" panose="02010600030101010101" pitchFamily="2" charset="-122"/>
                <a:ea typeface="宋体" panose="02010600030101010101" pitchFamily="2" charset="-122"/>
              </a:rPr>
              <a:t>的代码上。</a:t>
            </a:r>
            <a:endParaRPr lang="en-US" altLang="zh-CN" sz="2400" dirty="0" smtClean="0">
              <a:latin typeface="宋体" panose="02010600030101010101" pitchFamily="2" charset="-122"/>
              <a:ea typeface="宋体" panose="02010600030101010101" pitchFamily="2" charset="-122"/>
            </a:endParaRPr>
          </a:p>
          <a:p>
            <a:pPr marL="800100" lvl="1" indent="-342900" algn="just">
              <a:buFont typeface="Wingdings" panose="05000000000000000000" pitchFamily="2" charset="2"/>
              <a:buChar char="l"/>
            </a:pPr>
            <a:endParaRPr lang="en-US" altLang="zh-CN" sz="2400" dirty="0" smtClean="0">
              <a:latin typeface="宋体" panose="02010600030101010101" pitchFamily="2" charset="-122"/>
              <a:ea typeface="宋体" panose="02010600030101010101" pitchFamily="2" charset="-122"/>
            </a:endParaRPr>
          </a:p>
          <a:p>
            <a:pPr marL="800100" lvl="1" indent="-342900" algn="just">
              <a:buFont typeface="Wingdings" panose="05000000000000000000" pitchFamily="2" charset="2"/>
              <a:buChar char="l"/>
            </a:pPr>
            <a:r>
              <a:rPr lang="zh-CN" altLang="en-US" sz="2400" dirty="0" smtClean="0">
                <a:latin typeface="宋体" panose="02010600030101010101" pitchFamily="2" charset="-122"/>
                <a:ea typeface="宋体" panose="02010600030101010101" pitchFamily="2" charset="-122"/>
              </a:rPr>
              <a:t>根据程序近期访问来预测不久未来程序要访问的指令和数据，具有很高的预测正确率</a:t>
            </a:r>
            <a:endParaRPr lang="en-US" altLang="zh-CN" sz="2400" dirty="0" smtClean="0">
              <a:latin typeface="宋体" panose="02010600030101010101" pitchFamily="2" charset="-122"/>
              <a:ea typeface="宋体" panose="02010600030101010101" pitchFamily="2" charset="-122"/>
            </a:endParaRPr>
          </a:p>
          <a:p>
            <a:pPr marL="800100" lvl="1" indent="-342900" algn="just">
              <a:buFont typeface="Wingdings" panose="05000000000000000000" pitchFamily="2" charset="2"/>
              <a:buChar char="l"/>
            </a:pPr>
            <a:endParaRPr lang="en-US" altLang="zh-CN" sz="2400" dirty="0" smtClean="0">
              <a:latin typeface="宋体" panose="02010600030101010101" pitchFamily="2" charset="-122"/>
              <a:ea typeface="宋体" panose="02010600030101010101" pitchFamily="2" charset="-122"/>
            </a:endParaRPr>
          </a:p>
          <a:p>
            <a:pPr marL="800100" lvl="1" indent="-342900" algn="just">
              <a:buFont typeface="Wingdings" panose="05000000000000000000" pitchFamily="2" charset="2"/>
              <a:buChar char="l"/>
            </a:pPr>
            <a:r>
              <a:rPr lang="zh-CN" altLang="en-US" sz="2400" dirty="0" smtClean="0"/>
              <a:t>时间局部性：近期被访问的数据和指令有可能在不久会被再次访问</a:t>
            </a:r>
            <a:endParaRPr lang="en-US" altLang="zh-CN" sz="2400" dirty="0" smtClean="0"/>
          </a:p>
          <a:p>
            <a:pPr marL="800100" lvl="1" indent="-342900" algn="just">
              <a:buFont typeface="Wingdings" panose="05000000000000000000" pitchFamily="2" charset="2"/>
              <a:buChar char="l"/>
            </a:pPr>
            <a:endParaRPr lang="en-US" altLang="zh-CN" sz="2400" dirty="0" smtClean="0"/>
          </a:p>
          <a:p>
            <a:pPr marL="800100" lvl="1" indent="-342900" algn="just">
              <a:buFont typeface="Wingdings" panose="05000000000000000000" pitchFamily="2" charset="2"/>
              <a:buChar char="l"/>
            </a:pPr>
            <a:r>
              <a:rPr lang="zh-CN" altLang="en-US" sz="2400" dirty="0" smtClean="0"/>
              <a:t>空间局部性：地址邻近的数据和指令倾向于差不多同时被访问</a:t>
            </a:r>
            <a:endParaRPr lang="zh-CN" altLang="en-US" sz="2400" dirty="0"/>
          </a:p>
        </p:txBody>
      </p:sp>
    </p:spTree>
    <p:extLst>
      <p:ext uri="{BB962C8B-B14F-4D97-AF65-F5344CB8AC3E}">
        <p14:creationId xmlns:p14="http://schemas.microsoft.com/office/powerpoint/2010/main" val="216614924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a:solidFill>
                  <a:srgbClr val="800000"/>
                </a:solidFill>
                <a:latin typeface="Arial" panose="020B0604020202020204" pitchFamily="34" charset="0"/>
                <a:ea typeface="黑体" panose="02010609060101010101" pitchFamily="49" charset="-122"/>
              </a:rPr>
              <a:t>计算机设计原理</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395784" y="1160061"/>
            <a:ext cx="8434317" cy="5232202"/>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b="1" dirty="0" smtClean="0"/>
              <a:t>聚焦于一般情况</a:t>
            </a:r>
            <a:endParaRPr lang="en-US" altLang="zh-CN" sz="2800" b="1" dirty="0" smtClean="0"/>
          </a:p>
          <a:p>
            <a:pPr marL="742950" lvl="1" indent="-285750">
              <a:buFont typeface="Wingdings" panose="05000000000000000000" pitchFamily="2" charset="2"/>
              <a:buChar char="l"/>
            </a:pPr>
            <a:r>
              <a:rPr lang="zh-CN" altLang="en-US" sz="2400" dirty="0" smtClean="0"/>
              <a:t>在进行设计平衡时，优先考虑经常情况而不是特殊情况</a:t>
            </a:r>
            <a:endParaRPr lang="en-US" altLang="zh-CN" sz="2400" dirty="0" smtClean="0"/>
          </a:p>
          <a:p>
            <a:pPr marL="285750" indent="-285750">
              <a:buFont typeface="Wingdings" panose="05000000000000000000" pitchFamily="2" charset="2"/>
              <a:buChar char="l"/>
            </a:pPr>
            <a:endParaRPr lang="en-US" altLang="zh-CN" sz="2400" dirty="0" smtClean="0"/>
          </a:p>
          <a:p>
            <a:pPr marL="742950" lvl="1" indent="-285750">
              <a:buFont typeface="Wingdings" panose="05000000000000000000" pitchFamily="2" charset="2"/>
              <a:buChar char="l"/>
            </a:pPr>
            <a:r>
              <a:rPr lang="zh-CN" altLang="en-US" sz="2400" dirty="0" smtClean="0"/>
              <a:t>在确定资源分配时，采用上述原则，因为优先考虑一般情况会带来更高的性能提升。</a:t>
            </a:r>
            <a:endParaRPr lang="en-US" altLang="zh-CN" sz="2400" dirty="0" smtClean="0"/>
          </a:p>
          <a:p>
            <a:pPr marL="285750" indent="-285750">
              <a:buFont typeface="Wingdings" panose="05000000000000000000" pitchFamily="2" charset="2"/>
              <a:buChar char="l"/>
            </a:pPr>
            <a:endParaRPr lang="en-US" altLang="zh-CN" sz="2400" dirty="0"/>
          </a:p>
          <a:p>
            <a:pPr marL="742950" lvl="1" indent="-285750">
              <a:buFont typeface="Wingdings" panose="05000000000000000000" pitchFamily="2" charset="2"/>
              <a:buChar char="l"/>
            </a:pPr>
            <a:r>
              <a:rPr lang="en-US" altLang="zh-CN" sz="2400" b="1" dirty="0" smtClean="0"/>
              <a:t>Amdahl</a:t>
            </a:r>
            <a:r>
              <a:rPr lang="zh-CN" altLang="en-US" sz="2400" b="1" dirty="0" smtClean="0"/>
              <a:t>定律</a:t>
            </a:r>
            <a:r>
              <a:rPr lang="zh-CN" altLang="en-US" sz="2400" dirty="0" smtClean="0"/>
              <a:t>：描述系统的某些部件改进后</a:t>
            </a:r>
            <a:r>
              <a:rPr lang="en-US" altLang="zh-CN" sz="2400" dirty="0" smtClean="0">
                <a:latin typeface="宋体" panose="02010600030101010101" pitchFamily="2" charset="-122"/>
                <a:ea typeface="宋体" panose="02010600030101010101" pitchFamily="2" charset="-122"/>
              </a:rPr>
              <a:t>(</a:t>
            </a:r>
            <a:r>
              <a:rPr lang="zh-CN" altLang="en-US" sz="2400" dirty="0" smtClean="0">
                <a:latin typeface="宋体" panose="02010600030101010101" pitchFamily="2" charset="-122"/>
                <a:ea typeface="宋体" panose="02010600030101010101" pitchFamily="2" charset="-122"/>
              </a:rPr>
              <a:t>执行时间变少</a:t>
            </a:r>
            <a:r>
              <a:rPr lang="en-US" altLang="zh-CN" sz="2400" dirty="0" smtClean="0">
                <a:latin typeface="宋体" panose="02010600030101010101" pitchFamily="2" charset="-122"/>
                <a:ea typeface="宋体" panose="02010600030101010101" pitchFamily="2" charset="-122"/>
              </a:rPr>
              <a:t>)</a:t>
            </a:r>
            <a:r>
              <a:rPr lang="zh-CN" altLang="en-US" sz="2400" dirty="0" smtClean="0">
                <a:latin typeface="宋体" panose="02010600030101010101" pitchFamily="2" charset="-122"/>
                <a:ea typeface="宋体" panose="02010600030101010101" pitchFamily="2" charset="-122"/>
              </a:rPr>
              <a:t>，整个系统的加速比</a:t>
            </a:r>
            <a:r>
              <a:rPr lang="en-US" altLang="zh-CN" sz="2400" dirty="0" smtClean="0">
                <a:latin typeface="宋体" panose="02010600030101010101" pitchFamily="2" charset="-122"/>
                <a:ea typeface="宋体" panose="02010600030101010101" pitchFamily="2" charset="-122"/>
              </a:rPr>
              <a:t>(</a:t>
            </a:r>
            <a:r>
              <a:rPr lang="zh-CN" altLang="en-US" sz="2400" dirty="0" smtClean="0">
                <a:latin typeface="宋体" panose="02010600030101010101" pitchFamily="2" charset="-122"/>
                <a:ea typeface="宋体" panose="02010600030101010101" pitchFamily="2" charset="-122"/>
              </a:rPr>
              <a:t>性能提升</a:t>
            </a:r>
            <a:r>
              <a:rPr lang="en-US" altLang="zh-CN" sz="2400" dirty="0" smtClean="0">
                <a:latin typeface="宋体" panose="02010600030101010101" pitchFamily="2" charset="-122"/>
                <a:ea typeface="宋体" panose="02010600030101010101" pitchFamily="2" charset="-122"/>
              </a:rPr>
              <a:t>)</a:t>
            </a:r>
          </a:p>
          <a:p>
            <a:pPr marL="285750" indent="-285750">
              <a:buFont typeface="Wingdings" panose="05000000000000000000" pitchFamily="2" charset="2"/>
              <a:buChar char="l"/>
            </a:pPr>
            <a:endParaRPr lang="en-US" altLang="zh-CN" sz="2400" dirty="0">
              <a:latin typeface="宋体" panose="02010600030101010101" pitchFamily="2" charset="-122"/>
              <a:ea typeface="宋体" panose="02010600030101010101" pitchFamily="2" charset="-122"/>
            </a:endParaRPr>
          </a:p>
          <a:p>
            <a:pPr marL="742950" lvl="1" indent="-285750">
              <a:buFont typeface="Wingdings" panose="05000000000000000000" pitchFamily="2" charset="2"/>
              <a:buChar char="l"/>
            </a:pPr>
            <a:r>
              <a:rPr lang="zh-CN" altLang="en-US" sz="2400" dirty="0" smtClean="0">
                <a:latin typeface="宋体" panose="02010600030101010101" pitchFamily="2" charset="-122"/>
                <a:ea typeface="宋体" panose="02010600030101010101" pitchFamily="2" charset="-122"/>
              </a:rPr>
              <a:t>该定律可用于衡量某些部件改进能提升多少系统性能，指导如何有效地分配资源以更好提升系统性能</a:t>
            </a:r>
            <a:endParaRPr lang="en-US" altLang="zh-CN" sz="2400" dirty="0" smtClean="0">
              <a:latin typeface="宋体" panose="02010600030101010101" pitchFamily="2" charset="-122"/>
              <a:ea typeface="宋体" panose="02010600030101010101" pitchFamily="2" charset="-122"/>
            </a:endParaRPr>
          </a:p>
          <a:p>
            <a:pPr marL="285750" indent="-285750">
              <a:buFont typeface="Wingdings" panose="05000000000000000000" pitchFamily="2" charset="2"/>
              <a:buChar char="l"/>
            </a:pPr>
            <a:endParaRPr lang="en-US" altLang="zh-CN" sz="2400" dirty="0">
              <a:latin typeface="宋体" panose="02010600030101010101" pitchFamily="2" charset="-122"/>
              <a:ea typeface="宋体" panose="02010600030101010101" pitchFamily="2" charset="-122"/>
            </a:endParaRPr>
          </a:p>
          <a:p>
            <a:pPr marL="742950" lvl="1" indent="-285750">
              <a:buFont typeface="Wingdings" panose="05000000000000000000" pitchFamily="2" charset="2"/>
              <a:buChar char="l"/>
            </a:pPr>
            <a:r>
              <a:rPr lang="en-US" altLang="zh-CN" sz="2400" dirty="0"/>
              <a:t>Amdahl</a:t>
            </a:r>
            <a:r>
              <a:rPr lang="zh-CN" altLang="en-US" sz="2400" dirty="0"/>
              <a:t>定律</a:t>
            </a:r>
            <a:r>
              <a:rPr lang="zh-CN" altLang="en-US" sz="2400" dirty="0" smtClean="0">
                <a:latin typeface="宋体" panose="02010600030101010101" pitchFamily="2" charset="-122"/>
                <a:ea typeface="宋体" panose="02010600030101010101" pitchFamily="2" charset="-122"/>
              </a:rPr>
              <a:t>可用于比较两种不同处理器设计方案的好坏</a:t>
            </a:r>
            <a:endParaRPr lang="en-US" altLang="zh-CN" sz="2400" dirty="0" smtClean="0"/>
          </a:p>
          <a:p>
            <a:endParaRPr lang="zh-CN" altLang="en-US" dirty="0"/>
          </a:p>
        </p:txBody>
      </p:sp>
    </p:spTree>
    <p:extLst>
      <p:ext uri="{BB962C8B-B14F-4D97-AF65-F5344CB8AC3E}">
        <p14:creationId xmlns:p14="http://schemas.microsoft.com/office/powerpoint/2010/main" val="60069090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en-US" altLang="zh-CN" sz="4000" b="1" kern="0" dirty="0" smtClean="0">
                <a:solidFill>
                  <a:srgbClr val="800000"/>
                </a:solidFill>
                <a:latin typeface="Arial" panose="020B0604020202020204" pitchFamily="34" charset="0"/>
                <a:ea typeface="黑体" panose="02010609060101010101" pitchFamily="49" charset="-122"/>
              </a:rPr>
              <a:t>Amdahl </a:t>
            </a:r>
            <a:r>
              <a:rPr lang="zh-CN" altLang="en-US" sz="4000" b="1" kern="0" dirty="0" smtClean="0">
                <a:solidFill>
                  <a:srgbClr val="800000"/>
                </a:solidFill>
                <a:latin typeface="Arial" panose="020B0604020202020204" pitchFamily="34" charset="0"/>
                <a:ea typeface="黑体" panose="02010609060101010101" pitchFamily="49" charset="-122"/>
              </a:rPr>
              <a:t>定律</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5" name="文本框 4"/>
          <p:cNvSpPr txBox="1"/>
          <p:nvPr/>
        </p:nvSpPr>
        <p:spPr>
          <a:xfrm>
            <a:off x="354841" y="3652067"/>
            <a:ext cx="8475259" cy="1569660"/>
          </a:xfrm>
          <a:prstGeom prst="rect">
            <a:avLst/>
          </a:prstGeom>
          <a:noFill/>
        </p:spPr>
        <p:txBody>
          <a:bodyPr wrap="square" rtlCol="0">
            <a:spAutoFit/>
          </a:bodyPr>
          <a:lstStyle/>
          <a:p>
            <a:r>
              <a:rPr lang="zh-CN" altLang="en-US" sz="2400" dirty="0" smtClean="0"/>
              <a:t>第一项为不能升级系统部分花费的时间，第二项为可升级部分用的时间。</a:t>
            </a:r>
            <a:r>
              <a:rPr lang="zh-CN" altLang="en-US" sz="2400" dirty="0" smtClean="0">
                <a:solidFill>
                  <a:srgbClr val="0070C0"/>
                </a:solidFill>
              </a:rPr>
              <a:t>升级比例</a:t>
            </a:r>
            <a:r>
              <a:rPr lang="zh-CN" altLang="en-US" sz="2400" dirty="0" smtClean="0"/>
              <a:t>是</a:t>
            </a:r>
            <a:r>
              <a:rPr lang="zh-CN" altLang="en-US" sz="2400" dirty="0" smtClean="0">
                <a:solidFill>
                  <a:srgbClr val="FF0000"/>
                </a:solidFill>
              </a:rPr>
              <a:t>系统未升级前</a:t>
            </a:r>
            <a:r>
              <a:rPr lang="zh-CN" altLang="en-US" sz="2400" dirty="0" smtClean="0"/>
              <a:t>可升级部件所用时间占总执行时间的比例。</a:t>
            </a:r>
            <a:r>
              <a:rPr lang="zh-CN" altLang="en-US" sz="2400" dirty="0" smtClean="0">
                <a:solidFill>
                  <a:srgbClr val="0070C0"/>
                </a:solidFill>
              </a:rPr>
              <a:t>升级加速比</a:t>
            </a:r>
            <a:r>
              <a:rPr lang="zh-CN" altLang="en-US" sz="2400" dirty="0" smtClean="0"/>
              <a:t>是可升级部件新旧执行时间的比值</a:t>
            </a:r>
            <a:endParaRPr lang="zh-CN" altLang="en-US" sz="2400" dirty="0"/>
          </a:p>
        </p:txBody>
      </p:sp>
      <mc:AlternateContent xmlns:mc="http://schemas.openxmlformats.org/markup-compatibility/2006" xmlns:a14="http://schemas.microsoft.com/office/drawing/2010/main">
        <mc:Choice Requires="a14">
          <p:sp>
            <p:nvSpPr>
              <p:cNvPr id="9" name="文本框 8"/>
              <p:cNvSpPr txBox="1"/>
              <p:nvPr/>
            </p:nvSpPr>
            <p:spPr>
              <a:xfrm>
                <a:off x="351289" y="5595583"/>
                <a:ext cx="8093121" cy="94692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总加速比</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zh-CN" altLang="en-US" b="0" i="1" smtClean="0">
                              <a:latin typeface="Cambria Math" panose="02040503050406030204" pitchFamily="18" charset="0"/>
                            </a:rPr>
                            <m:t>原</m:t>
                          </m:r>
                          <m:r>
                            <a:rPr lang="zh-CN" altLang="en-US" i="1">
                              <a:latin typeface="Cambria Math" panose="02040503050406030204" pitchFamily="18" charset="0"/>
                            </a:rPr>
                            <m:t>执行</m:t>
                          </m:r>
                          <m:r>
                            <a:rPr lang="zh-CN" altLang="en-US" i="1" smtClean="0">
                              <a:latin typeface="Cambria Math" panose="02040503050406030204" pitchFamily="18" charset="0"/>
                            </a:rPr>
                            <m:t>时间</m:t>
                          </m:r>
                        </m:num>
                        <m:den>
                          <m:r>
                            <a:rPr lang="zh-CN" altLang="en-US" b="0" i="1" smtClean="0">
                              <a:latin typeface="Cambria Math" panose="02040503050406030204" pitchFamily="18" charset="0"/>
                            </a:rPr>
                            <m:t>新</m:t>
                          </m:r>
                          <m:r>
                            <a:rPr lang="zh-CN" altLang="en-US" i="1">
                              <a:latin typeface="Cambria Math" panose="02040503050406030204" pitchFamily="18" charset="0"/>
                            </a:rPr>
                            <m:t>执行</m:t>
                          </m:r>
                          <m:r>
                            <a:rPr lang="zh-CN" altLang="en-US" i="1" smtClean="0">
                              <a:latin typeface="Cambria Math" panose="02040503050406030204" pitchFamily="18" charset="0"/>
                            </a:rPr>
                            <m:t>时间</m:t>
                          </m:r>
                        </m:den>
                      </m:f>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1−</m:t>
                              </m:r>
                              <m:r>
                                <a:rPr lang="zh-CN" altLang="en-US" i="1">
                                  <a:latin typeface="Cambria Math" panose="02040503050406030204" pitchFamily="18" charset="0"/>
                                </a:rPr>
                                <m:t>升级比例</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zh-CN" altLang="en-US" i="1">
                                  <a:latin typeface="Cambria Math" panose="02040503050406030204" pitchFamily="18" charset="0"/>
                                </a:rPr>
                                <m:t>升级</m:t>
                              </m:r>
                              <m:r>
                                <a:rPr lang="zh-CN" altLang="en-US" i="1" smtClean="0">
                                  <a:latin typeface="Cambria Math" panose="02040503050406030204" pitchFamily="18" charset="0"/>
                                </a:rPr>
                                <m:t>比例</m:t>
                              </m:r>
                            </m:num>
                            <m:den>
                              <m:r>
                                <a:rPr lang="zh-CN" altLang="en-US" i="1">
                                  <a:latin typeface="Cambria Math" panose="02040503050406030204" pitchFamily="18" charset="0"/>
                                </a:rPr>
                                <m:t>升级</m:t>
                              </m:r>
                              <m:r>
                                <a:rPr lang="zh-CN" altLang="en-US" i="1" smtClean="0">
                                  <a:latin typeface="Cambria Math" panose="02040503050406030204" pitchFamily="18" charset="0"/>
                                </a:rPr>
                                <m:t>加速</m:t>
                              </m:r>
                              <m:r>
                                <a:rPr lang="zh-CN" altLang="en-US" b="0" i="1" smtClean="0">
                                  <a:latin typeface="Cambria Math" panose="02040503050406030204" pitchFamily="18" charset="0"/>
                                </a:rPr>
                                <m:t>比</m:t>
                              </m:r>
                            </m:den>
                          </m:f>
                        </m:den>
                      </m:f>
                    </m:oMath>
                  </m:oMathPara>
                </a14:m>
                <a:endParaRPr lang="zh-CN" altLang="en-US" dirty="0"/>
              </a:p>
            </p:txBody>
          </p:sp>
        </mc:Choice>
        <mc:Fallback xmlns="">
          <p:sp>
            <p:nvSpPr>
              <p:cNvPr id="9" name="文本框 8"/>
              <p:cNvSpPr txBox="1">
                <a:spLocks noRot="1" noChangeAspect="1" noMove="1" noResize="1" noEditPoints="1" noAdjustHandles="1" noChangeArrowheads="1" noChangeShapeType="1" noTextEdit="1"/>
              </p:cNvSpPr>
              <p:nvPr/>
            </p:nvSpPr>
            <p:spPr>
              <a:xfrm>
                <a:off x="351289" y="5595583"/>
                <a:ext cx="8093121" cy="946926"/>
              </a:xfrm>
              <a:prstGeom prst="rect">
                <a:avLst/>
              </a:prstGeom>
              <a:blipFill rotWithShape="0">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文本框 9"/>
              <p:cNvSpPr txBox="1"/>
              <p:nvPr/>
            </p:nvSpPr>
            <p:spPr>
              <a:xfrm>
                <a:off x="0" y="1364776"/>
                <a:ext cx="9144000" cy="185191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加速比</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zh-CN" altLang="en-US" i="1">
                              <a:latin typeface="Cambria Math" panose="02040503050406030204" pitchFamily="18" charset="0"/>
                            </a:rPr>
                            <m:t>整个</m:t>
                          </m:r>
                          <m:r>
                            <a:rPr lang="zh-CN" altLang="en-US" i="1" smtClean="0">
                              <a:latin typeface="Cambria Math" panose="02040503050406030204" pitchFamily="18" charset="0"/>
                            </a:rPr>
                            <m:t>任务</m:t>
                          </m:r>
                          <m:r>
                            <a:rPr lang="zh-CN" altLang="en-US" i="1">
                              <a:latin typeface="Cambria Math" panose="02040503050406030204" pitchFamily="18" charset="0"/>
                            </a:rPr>
                            <m:t>未升级</m:t>
                          </m:r>
                          <m:r>
                            <a:rPr lang="zh-CN" altLang="en-US" b="0" i="1" smtClean="0">
                              <a:latin typeface="Cambria Math" panose="02040503050406030204" pitchFamily="18" charset="0"/>
                            </a:rPr>
                            <m:t>时</m:t>
                          </m:r>
                          <m:r>
                            <a:rPr lang="zh-CN" altLang="en-US" i="1">
                              <a:latin typeface="Cambria Math" panose="02040503050406030204" pitchFamily="18" charset="0"/>
                            </a:rPr>
                            <m:t>执行</m:t>
                          </m:r>
                          <m:r>
                            <a:rPr lang="zh-CN" altLang="en-US" i="1" smtClean="0">
                              <a:latin typeface="Cambria Math" panose="02040503050406030204" pitchFamily="18" charset="0"/>
                            </a:rPr>
                            <m:t>时间</m:t>
                          </m:r>
                        </m:num>
                        <m:den>
                          <m:r>
                            <a:rPr lang="zh-CN" altLang="en-US" i="1">
                              <a:latin typeface="Cambria Math" panose="02040503050406030204" pitchFamily="18" charset="0"/>
                            </a:rPr>
                            <m:t>整个</m:t>
                          </m:r>
                          <m:r>
                            <a:rPr lang="zh-CN" altLang="en-US" i="1" smtClean="0">
                              <a:latin typeface="Cambria Math" panose="02040503050406030204" pitchFamily="18" charset="0"/>
                            </a:rPr>
                            <m:t>任务</m:t>
                          </m:r>
                          <m:r>
                            <a:rPr lang="zh-CN" altLang="en-US" i="1">
                              <a:latin typeface="Cambria Math" panose="02040503050406030204" pitchFamily="18" charset="0"/>
                            </a:rPr>
                            <m:t>升级</m:t>
                          </m:r>
                          <m:r>
                            <a:rPr lang="zh-CN" altLang="en-US" b="0" i="1" smtClean="0">
                              <a:latin typeface="Cambria Math" panose="02040503050406030204" pitchFamily="18" charset="0"/>
                            </a:rPr>
                            <m:t>后</m:t>
                          </m:r>
                          <m:r>
                            <a:rPr lang="zh-CN" altLang="en-US" i="1">
                              <a:latin typeface="Cambria Math" panose="02040503050406030204" pitchFamily="18" charset="0"/>
                            </a:rPr>
                            <m:t>执行</m:t>
                          </m:r>
                          <m:r>
                            <a:rPr lang="zh-CN" altLang="en-US" i="1" smtClean="0">
                              <a:latin typeface="Cambria Math" panose="02040503050406030204" pitchFamily="18" charset="0"/>
                            </a:rPr>
                            <m:t>时间</m:t>
                          </m:r>
                        </m:den>
                      </m:f>
                    </m:oMath>
                  </m:oMathPara>
                </a14:m>
                <a:endParaRPr lang="en-US" altLang="zh-CN" dirty="0" smtClean="0"/>
              </a:p>
              <a:p>
                <a:endParaRPr lang="en-US" altLang="zh-CN" dirty="0" smtClean="0"/>
              </a:p>
              <a:p>
                <a:endParaRPr lang="en-US" altLang="zh-CN" dirty="0"/>
              </a:p>
              <a:p>
                <a:pPr/>
                <a14:m>
                  <m:oMathPara xmlns:m="http://schemas.openxmlformats.org/officeDocument/2006/math">
                    <m:oMathParaPr>
                      <m:jc m:val="centerGroup"/>
                    </m:oMathParaPr>
                    <m:oMath xmlns:m="http://schemas.openxmlformats.org/officeDocument/2006/math">
                      <m:r>
                        <a:rPr lang="zh-CN" altLang="en-US" dirty="0" smtClean="0">
                          <a:latin typeface="Cambria Math" panose="02040503050406030204" pitchFamily="18" charset="0"/>
                        </a:rPr>
                        <m:t>新</m:t>
                      </m:r>
                      <m:r>
                        <a:rPr lang="zh-CN" altLang="en-US" i="1" dirty="0">
                          <a:latin typeface="Cambria Math" panose="02040503050406030204" pitchFamily="18" charset="0"/>
                        </a:rPr>
                        <m:t>执行</m:t>
                      </m:r>
                      <m:r>
                        <a:rPr lang="zh-CN" altLang="en-US" i="1" dirty="0" smtClean="0">
                          <a:latin typeface="Cambria Math" panose="02040503050406030204" pitchFamily="18" charset="0"/>
                        </a:rPr>
                        <m:t>时间</m:t>
                      </m:r>
                      <m:r>
                        <a:rPr lang="en-US" altLang="zh-CN" b="0" i="1" dirty="0" smtClean="0">
                          <a:latin typeface="Cambria Math" panose="02040503050406030204" pitchFamily="18" charset="0"/>
                        </a:rPr>
                        <m:t>=</m:t>
                      </m:r>
                      <m:r>
                        <a:rPr lang="zh-CN" altLang="en-US" b="0" i="1" dirty="0" smtClean="0">
                          <a:latin typeface="Cambria Math" panose="02040503050406030204" pitchFamily="18" charset="0"/>
                        </a:rPr>
                        <m:t>原</m:t>
                      </m:r>
                      <m:r>
                        <a:rPr lang="zh-CN" altLang="en-US" i="1" dirty="0">
                          <a:latin typeface="Cambria Math" panose="02040503050406030204" pitchFamily="18" charset="0"/>
                        </a:rPr>
                        <m:t>执行</m:t>
                      </m:r>
                      <m:r>
                        <a:rPr lang="zh-CN" altLang="en-US" i="1" dirty="0" smtClean="0">
                          <a:latin typeface="Cambria Math" panose="02040503050406030204" pitchFamily="18" charset="0"/>
                        </a:rPr>
                        <m:t>时间</m:t>
                      </m:r>
                      <m:r>
                        <a:rPr lang="en-US" altLang="zh-CN" i="1" dirty="0" smtClean="0">
                          <a:latin typeface="Cambria Math" panose="02040503050406030204" pitchFamily="18" charset="0"/>
                          <a:ea typeface="Cambria Math" panose="02040503050406030204" pitchFamily="18" charset="0"/>
                        </a:rPr>
                        <m:t>×</m:t>
                      </m:r>
                      <m:d>
                        <m:dPr>
                          <m:begChr m:val="{"/>
                          <m:endChr m:val="}"/>
                          <m:ctrlPr>
                            <a:rPr lang="en-US" altLang="zh-CN" i="1" dirty="0" smtClean="0">
                              <a:latin typeface="Cambria Math" panose="02040503050406030204" pitchFamily="18" charset="0"/>
                              <a:ea typeface="Cambria Math" panose="02040503050406030204" pitchFamily="18" charset="0"/>
                            </a:rPr>
                          </m:ctrlPr>
                        </m:dPr>
                        <m:e>
                          <m:d>
                            <m:dPr>
                              <m:ctrlPr>
                                <a:rPr lang="en-US" altLang="zh-CN" i="1" dirty="0" smtClean="0">
                                  <a:latin typeface="Cambria Math" panose="02040503050406030204" pitchFamily="18" charset="0"/>
                                  <a:ea typeface="Cambria Math" panose="02040503050406030204" pitchFamily="18" charset="0"/>
                                </a:rPr>
                              </m:ctrlPr>
                            </m:dPr>
                            <m:e>
                              <m:r>
                                <a:rPr lang="en-US" altLang="zh-CN" b="0" i="1" dirty="0" smtClean="0">
                                  <a:latin typeface="Cambria Math" panose="02040503050406030204" pitchFamily="18" charset="0"/>
                                  <a:ea typeface="Cambria Math" panose="02040503050406030204" pitchFamily="18" charset="0"/>
                                </a:rPr>
                                <m:t>1−</m:t>
                              </m:r>
                              <m:r>
                                <a:rPr lang="zh-CN" altLang="en-US" i="1" dirty="0">
                                  <a:latin typeface="Cambria Math" panose="02040503050406030204" pitchFamily="18" charset="0"/>
                                  <a:ea typeface="Cambria Math" panose="02040503050406030204" pitchFamily="18" charset="0"/>
                                </a:rPr>
                                <m:t>升级比例</m:t>
                              </m:r>
                            </m:e>
                          </m:d>
                          <m:r>
                            <a:rPr lang="en-US" altLang="zh-CN" b="0" i="1" dirty="0" smtClean="0">
                              <a:latin typeface="Cambria Math" panose="02040503050406030204" pitchFamily="18" charset="0"/>
                              <a:ea typeface="Cambria Math" panose="02040503050406030204" pitchFamily="18" charset="0"/>
                            </a:rPr>
                            <m:t>+</m:t>
                          </m:r>
                          <m:f>
                            <m:fPr>
                              <m:ctrlPr>
                                <a:rPr lang="en-US" altLang="zh-CN" b="0" i="1" dirty="0" smtClean="0">
                                  <a:latin typeface="Cambria Math" panose="02040503050406030204" pitchFamily="18" charset="0"/>
                                  <a:ea typeface="Cambria Math" panose="02040503050406030204" pitchFamily="18" charset="0"/>
                                </a:rPr>
                              </m:ctrlPr>
                            </m:fPr>
                            <m:num>
                              <m:r>
                                <a:rPr lang="zh-CN" altLang="en-US" i="1" dirty="0">
                                  <a:latin typeface="Cambria Math" panose="02040503050406030204" pitchFamily="18" charset="0"/>
                                  <a:ea typeface="Cambria Math" panose="02040503050406030204" pitchFamily="18" charset="0"/>
                                </a:rPr>
                                <m:t>升级</m:t>
                              </m:r>
                              <m:r>
                                <a:rPr lang="zh-CN" altLang="en-US" i="1" dirty="0" smtClean="0">
                                  <a:latin typeface="Cambria Math" panose="02040503050406030204" pitchFamily="18" charset="0"/>
                                  <a:ea typeface="Cambria Math" panose="02040503050406030204" pitchFamily="18" charset="0"/>
                                </a:rPr>
                                <m:t>比例</m:t>
                              </m:r>
                            </m:num>
                            <m:den>
                              <m:r>
                                <a:rPr lang="zh-CN" altLang="en-US" i="1" dirty="0">
                                  <a:latin typeface="Cambria Math" panose="02040503050406030204" pitchFamily="18" charset="0"/>
                                  <a:ea typeface="Cambria Math" panose="02040503050406030204" pitchFamily="18" charset="0"/>
                                </a:rPr>
                                <m:t>升级</m:t>
                              </m:r>
                              <m:r>
                                <a:rPr lang="zh-CN" altLang="en-US" i="1" dirty="0" smtClean="0">
                                  <a:latin typeface="Cambria Math" panose="02040503050406030204" pitchFamily="18" charset="0"/>
                                  <a:ea typeface="Cambria Math" panose="02040503050406030204" pitchFamily="18" charset="0"/>
                                </a:rPr>
                                <m:t>加速</m:t>
                              </m:r>
                              <m:r>
                                <a:rPr lang="zh-CN" altLang="en-US" b="0" i="1" dirty="0" smtClean="0">
                                  <a:latin typeface="Cambria Math" panose="02040503050406030204" pitchFamily="18" charset="0"/>
                                  <a:ea typeface="Cambria Math" panose="02040503050406030204" pitchFamily="18" charset="0"/>
                                </a:rPr>
                                <m:t>比</m:t>
                              </m:r>
                            </m:den>
                          </m:f>
                        </m:e>
                      </m:d>
                    </m:oMath>
                  </m:oMathPara>
                </a14:m>
                <a:endParaRPr lang="zh-CN" altLang="en-US" dirty="0"/>
              </a:p>
            </p:txBody>
          </p:sp>
        </mc:Choice>
        <mc:Fallback xmlns="">
          <p:sp>
            <p:nvSpPr>
              <p:cNvPr id="10" name="文本框 9"/>
              <p:cNvSpPr txBox="1">
                <a:spLocks noRot="1" noChangeAspect="1" noMove="1" noResize="1" noEditPoints="1" noAdjustHandles="1" noChangeArrowheads="1" noChangeShapeType="1" noTextEdit="1"/>
              </p:cNvSpPr>
              <p:nvPr/>
            </p:nvSpPr>
            <p:spPr>
              <a:xfrm>
                <a:off x="0" y="1364776"/>
                <a:ext cx="9144000" cy="1851917"/>
              </a:xfrm>
              <a:prstGeom prst="rect">
                <a:avLst/>
              </a:prstGeom>
              <a:blipFill rotWithShape="0">
                <a:blip r:embed="rId3"/>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74028250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p:cNvSpPr txBox="1"/>
              <p:nvPr/>
            </p:nvSpPr>
            <p:spPr>
              <a:xfrm>
                <a:off x="450376" y="682388"/>
                <a:ext cx="8461612" cy="5045356"/>
              </a:xfrm>
              <a:prstGeom prst="rect">
                <a:avLst/>
              </a:prstGeom>
              <a:noFill/>
            </p:spPr>
            <p:txBody>
              <a:bodyPr wrap="square" rtlCol="0">
                <a:spAutoFit/>
              </a:bodyPr>
              <a:lstStyle/>
              <a:p>
                <a:r>
                  <a:rPr lang="zh-CN" altLang="en-US" sz="2800" b="1" dirty="0" smtClean="0"/>
                  <a:t>例</a:t>
                </a:r>
                <a:r>
                  <a:rPr lang="zh-CN" altLang="en-US" sz="2800" dirty="0" smtClean="0"/>
                  <a:t> 假设我们希望升级一个提供</a:t>
                </a:r>
                <a:r>
                  <a:rPr lang="en-US" altLang="zh-CN" sz="2800" dirty="0" smtClean="0"/>
                  <a:t>Web</a:t>
                </a:r>
                <a:r>
                  <a:rPr lang="zh-CN" altLang="en-US" sz="2800" dirty="0" smtClean="0"/>
                  <a:t>服务的处理器。新处理器的计算速度是旧处理器的</a:t>
                </a:r>
                <a:r>
                  <a:rPr lang="en-US" altLang="zh-CN" sz="2800" dirty="0" smtClean="0"/>
                  <a:t>10</a:t>
                </a:r>
                <a:r>
                  <a:rPr lang="zh-CN" altLang="en-US" sz="2800" dirty="0" smtClean="0"/>
                  <a:t>倍。假定原处理器有</a:t>
                </a:r>
                <a:r>
                  <a:rPr lang="en-US" altLang="zh-CN" sz="2800" dirty="0" smtClean="0"/>
                  <a:t>40%</a:t>
                </a:r>
                <a:r>
                  <a:rPr lang="zh-CN" altLang="en-US" sz="2800" dirty="0" smtClean="0"/>
                  <a:t>的时间用于计算，</a:t>
                </a:r>
                <a:r>
                  <a:rPr lang="en-US" altLang="zh-CN" sz="2800" dirty="0" smtClean="0"/>
                  <a:t>60%</a:t>
                </a:r>
                <a:r>
                  <a:rPr lang="zh-CN" altLang="en-US" sz="2800" dirty="0" smtClean="0"/>
                  <a:t>的时间等待</a:t>
                </a:r>
                <a:r>
                  <a:rPr lang="en-US" altLang="zh-CN" sz="2800" dirty="0" smtClean="0"/>
                  <a:t>I/O</a:t>
                </a:r>
                <a:r>
                  <a:rPr lang="zh-CN" altLang="en-US" sz="2800" dirty="0" smtClean="0"/>
                  <a:t>操作。进行升级后，总加速比是多少？</a:t>
                </a:r>
                <a:r>
                  <a:rPr lang="zh-CN" altLang="en-US" sz="2000" dirty="0" smtClean="0"/>
                  <a:t> </a:t>
                </a:r>
                <a:endParaRPr lang="en-US" altLang="zh-CN" sz="2000" dirty="0" smtClean="0"/>
              </a:p>
              <a:p>
                <a:endParaRPr lang="en-US" altLang="zh-CN" dirty="0"/>
              </a:p>
              <a:p>
                <a:endParaRPr lang="en-US" altLang="zh-CN" dirty="0" smtClean="0"/>
              </a:p>
              <a:p>
                <a:endParaRPr lang="en-US" altLang="zh-CN" dirty="0"/>
              </a:p>
              <a:p>
                <a:endParaRPr lang="en-US" altLang="zh-CN" dirty="0"/>
              </a:p>
              <a:p>
                <a:r>
                  <a:rPr lang="zh-CN" altLang="en-US" sz="2800" dirty="0" smtClean="0"/>
                  <a:t>升级比例 </a:t>
                </a:r>
                <a:r>
                  <a:rPr lang="en-US" altLang="zh-CN" sz="2800" dirty="0" smtClean="0"/>
                  <a:t>0.4 </a:t>
                </a:r>
                <a:r>
                  <a:rPr lang="zh-CN" altLang="en-US" sz="2800" dirty="0" smtClean="0"/>
                  <a:t>，升级加速比 </a:t>
                </a:r>
                <a:r>
                  <a:rPr lang="en-US" altLang="zh-CN" sz="2800" dirty="0" smtClean="0"/>
                  <a:t>10</a:t>
                </a:r>
                <a:r>
                  <a:rPr lang="zh-CN" altLang="en-US" sz="2800" dirty="0" smtClean="0"/>
                  <a:t>，所以总的加速比</a:t>
                </a:r>
                <a:endParaRPr lang="en-US" altLang="zh-CN" sz="2800" dirty="0" smtClean="0"/>
              </a:p>
              <a:p>
                <a:endParaRPr lang="en-US" altLang="zh-CN" sz="2800" dirty="0"/>
              </a:p>
              <a:p>
                <a:pPr/>
                <a14:m>
                  <m:oMathPara xmlns:m="http://schemas.openxmlformats.org/officeDocument/2006/math">
                    <m:oMathParaPr>
                      <m:jc m:val="centerGroup"/>
                    </m:oMathParaPr>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1</m:t>
                          </m:r>
                        </m:num>
                        <m:den>
                          <m:r>
                            <a:rPr lang="en-US" altLang="zh-CN" sz="2800" b="0" i="1" smtClean="0">
                              <a:latin typeface="Cambria Math" panose="02040503050406030204" pitchFamily="18" charset="0"/>
                            </a:rPr>
                            <m:t>0.6+</m:t>
                          </m:r>
                          <m:f>
                            <m:fPr>
                              <m:ctrlPr>
                                <a:rPr lang="en-US" altLang="zh-CN" sz="2800" b="0" i="1" smtClean="0">
                                  <a:latin typeface="Cambria Math" panose="02040503050406030204" pitchFamily="18" charset="0"/>
                                </a:rPr>
                              </m:ctrlPr>
                            </m:fPr>
                            <m:num>
                              <m:r>
                                <a:rPr lang="en-US" altLang="zh-CN" sz="2800" b="0" i="1" smtClean="0">
                                  <a:latin typeface="Cambria Math" panose="02040503050406030204" pitchFamily="18" charset="0"/>
                                </a:rPr>
                                <m:t>0.4</m:t>
                              </m:r>
                            </m:num>
                            <m:den>
                              <m:r>
                                <a:rPr lang="en-US" altLang="zh-CN" sz="2800" b="0" i="1" smtClean="0">
                                  <a:latin typeface="Cambria Math" panose="02040503050406030204" pitchFamily="18" charset="0"/>
                                </a:rPr>
                                <m:t>10</m:t>
                              </m:r>
                            </m:den>
                          </m:f>
                        </m:den>
                      </m:f>
                      <m:r>
                        <a:rPr lang="en-US" altLang="zh-CN" sz="2800" b="0" i="1" smtClean="0">
                          <a:latin typeface="Cambria Math" panose="02040503050406030204" pitchFamily="18" charset="0"/>
                        </a:rPr>
                        <m:t>=</m:t>
                      </m:r>
                      <m:f>
                        <m:fPr>
                          <m:ctrlPr>
                            <a:rPr lang="en-US" altLang="zh-CN" sz="2800" b="0" i="1" smtClean="0">
                              <a:latin typeface="Cambria Math" panose="02040503050406030204" pitchFamily="18" charset="0"/>
                            </a:rPr>
                          </m:ctrlPr>
                        </m:fPr>
                        <m:num>
                          <m:r>
                            <a:rPr lang="en-US" altLang="zh-CN" sz="2800" b="0" i="1" smtClean="0">
                              <a:latin typeface="Cambria Math" panose="02040503050406030204" pitchFamily="18" charset="0"/>
                            </a:rPr>
                            <m:t>1</m:t>
                          </m:r>
                        </m:num>
                        <m:den>
                          <m:r>
                            <a:rPr lang="en-US" altLang="zh-CN" sz="2800" b="0" i="1" smtClean="0">
                              <a:latin typeface="Cambria Math" panose="02040503050406030204" pitchFamily="18" charset="0"/>
                            </a:rPr>
                            <m:t>0.64</m:t>
                          </m:r>
                        </m:den>
                      </m:f>
                      <m:r>
                        <a:rPr lang="en-US" altLang="zh-CN" sz="2800" b="0" i="1" smtClean="0">
                          <a:latin typeface="Cambria Math" panose="02040503050406030204" pitchFamily="18" charset="0"/>
                          <a:ea typeface="Cambria Math" panose="02040503050406030204" pitchFamily="18" charset="0"/>
                        </a:rPr>
                        <m:t>≈1.56</m:t>
                      </m:r>
                    </m:oMath>
                  </m:oMathPara>
                </a14:m>
                <a:endParaRPr lang="zh-CN" altLang="en-US" sz="2800" dirty="0"/>
              </a:p>
            </p:txBody>
          </p:sp>
        </mc:Choice>
        <mc:Fallback xmlns="">
          <p:sp>
            <p:nvSpPr>
              <p:cNvPr id="2" name="文本框 1"/>
              <p:cNvSpPr txBox="1">
                <a:spLocks noRot="1" noChangeAspect="1" noMove="1" noResize="1" noEditPoints="1" noAdjustHandles="1" noChangeArrowheads="1" noChangeShapeType="1" noTextEdit="1"/>
              </p:cNvSpPr>
              <p:nvPr/>
            </p:nvSpPr>
            <p:spPr>
              <a:xfrm>
                <a:off x="450376" y="682388"/>
                <a:ext cx="8461612" cy="5045356"/>
              </a:xfrm>
              <a:prstGeom prst="rect">
                <a:avLst/>
              </a:prstGeom>
              <a:blipFill rotWithShape="0">
                <a:blip r:embed="rId2"/>
                <a:stretch>
                  <a:fillRect l="-1513" t="-1691" r="-14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67779352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p:cNvSpPr txBox="1"/>
              <p:nvPr/>
            </p:nvSpPr>
            <p:spPr>
              <a:xfrm>
                <a:off x="109182" y="286603"/>
                <a:ext cx="8939284" cy="5098319"/>
              </a:xfrm>
              <a:prstGeom prst="rect">
                <a:avLst/>
              </a:prstGeom>
              <a:noFill/>
            </p:spPr>
            <p:txBody>
              <a:bodyPr wrap="square" rtlCol="0">
                <a:spAutoFit/>
              </a:bodyPr>
              <a:lstStyle/>
              <a:p>
                <a:r>
                  <a:rPr lang="zh-CN" altLang="en-US" sz="2400" dirty="0" smtClean="0"/>
                  <a:t>例  图形处理器经常需要求平方根。现有两种设计方案：第一种将浮点平方根</a:t>
                </a:r>
                <a:r>
                  <a:rPr lang="en-US" altLang="zh-CN" sz="2400" dirty="0" smtClean="0">
                    <a:latin typeface="宋体" panose="02010600030101010101" pitchFamily="2" charset="-122"/>
                    <a:ea typeface="宋体" panose="02010600030101010101" pitchFamily="2" charset="-122"/>
                  </a:rPr>
                  <a:t>(FPSQR)</a:t>
                </a:r>
                <a:r>
                  <a:rPr lang="zh-CN" altLang="en-US" sz="2400" dirty="0" smtClean="0">
                    <a:latin typeface="宋体" panose="02010600030101010101" pitchFamily="2" charset="-122"/>
                    <a:ea typeface="宋体" panose="02010600030101010101" pitchFamily="2" charset="-122"/>
                  </a:rPr>
                  <a:t>硬件加速到原来的</a:t>
                </a:r>
                <a:r>
                  <a:rPr lang="en-US" altLang="zh-CN" sz="2400" dirty="0" smtClean="0">
                    <a:latin typeface="宋体" panose="02010600030101010101" pitchFamily="2" charset="-122"/>
                    <a:ea typeface="宋体" panose="02010600030101010101" pitchFamily="2" charset="-122"/>
                  </a:rPr>
                  <a:t>10</a:t>
                </a:r>
                <a:r>
                  <a:rPr lang="zh-CN" altLang="en-US" sz="2400" dirty="0" smtClean="0">
                    <a:latin typeface="宋体" panose="02010600030101010101" pitchFamily="2" charset="-122"/>
                    <a:ea typeface="宋体" panose="02010600030101010101" pitchFamily="2" charset="-122"/>
                  </a:rPr>
                  <a:t>倍，</a:t>
                </a:r>
                <a:r>
                  <a:rPr lang="en-US" altLang="zh-CN" sz="2400" dirty="0" smtClean="0">
                    <a:latin typeface="宋体" panose="02010600030101010101" pitchFamily="2" charset="-122"/>
                    <a:ea typeface="宋体" panose="02010600030101010101" pitchFamily="2" charset="-122"/>
                  </a:rPr>
                  <a:t>FPSQR</a:t>
                </a:r>
                <a:r>
                  <a:rPr lang="zh-CN" altLang="en-US" sz="2400" dirty="0" smtClean="0">
                    <a:latin typeface="宋体" panose="02010600030101010101" pitchFamily="2" charset="-122"/>
                    <a:ea typeface="宋体" panose="02010600030101010101" pitchFamily="2" charset="-122"/>
                  </a:rPr>
                  <a:t>占据了原来总执行时间的</a:t>
                </a:r>
                <a:r>
                  <a:rPr lang="en-US" altLang="zh-CN" sz="2400" dirty="0" smtClean="0">
                    <a:latin typeface="宋体" panose="02010600030101010101" pitchFamily="2" charset="-122"/>
                    <a:ea typeface="宋体" panose="02010600030101010101" pitchFamily="2" charset="-122"/>
                  </a:rPr>
                  <a:t>20%</a:t>
                </a:r>
                <a:r>
                  <a:rPr lang="zh-CN" altLang="en-US" sz="2400" dirty="0" smtClean="0">
                    <a:latin typeface="宋体" panose="02010600030101010101" pitchFamily="2" charset="-122"/>
                    <a:ea typeface="宋体" panose="02010600030101010101" pitchFamily="2" charset="-122"/>
                  </a:rPr>
                  <a:t>，另外一种设计方案，将所有的</a:t>
                </a:r>
                <a:r>
                  <a:rPr lang="en-US" altLang="zh-CN" sz="2400" dirty="0" smtClean="0">
                    <a:latin typeface="宋体" panose="02010600030101010101" pitchFamily="2" charset="-122"/>
                    <a:ea typeface="宋体" panose="02010600030101010101" pitchFamily="2" charset="-122"/>
                  </a:rPr>
                  <a:t>FP</a:t>
                </a:r>
                <a:r>
                  <a:rPr lang="zh-CN" altLang="en-US" sz="2400" dirty="0" smtClean="0">
                    <a:latin typeface="宋体" panose="02010600030101010101" pitchFamily="2" charset="-122"/>
                    <a:ea typeface="宋体" panose="02010600030101010101" pitchFamily="2" charset="-122"/>
                  </a:rPr>
                  <a:t>浮点运算速度提高到原来的</a:t>
                </a:r>
                <a:r>
                  <a:rPr lang="en-US" altLang="zh-CN" sz="2400" dirty="0" smtClean="0">
                    <a:latin typeface="宋体" panose="02010600030101010101" pitchFamily="2" charset="-122"/>
                    <a:ea typeface="宋体" panose="02010600030101010101" pitchFamily="2" charset="-122"/>
                  </a:rPr>
                  <a:t>1.6</a:t>
                </a:r>
                <a:r>
                  <a:rPr lang="zh-CN" altLang="en-US" sz="2400" dirty="0" smtClean="0">
                    <a:latin typeface="宋体" panose="02010600030101010101" pitchFamily="2" charset="-122"/>
                    <a:ea typeface="宋体" panose="02010600030101010101" pitchFamily="2" charset="-122"/>
                  </a:rPr>
                  <a:t>倍，浮点运算占据原执行时间比利为</a:t>
                </a:r>
                <a:r>
                  <a:rPr lang="en-US" altLang="zh-CN" sz="2400" dirty="0" smtClean="0">
                    <a:latin typeface="宋体" panose="02010600030101010101" pitchFamily="2" charset="-122"/>
                    <a:ea typeface="宋体" panose="02010600030101010101" pitchFamily="2" charset="-122"/>
                  </a:rPr>
                  <a:t>50%</a:t>
                </a:r>
                <a:r>
                  <a:rPr lang="zh-CN" altLang="en-US" sz="2400" dirty="0" smtClean="0">
                    <a:latin typeface="宋体" panose="02010600030101010101" pitchFamily="2" charset="-122"/>
                    <a:ea typeface="宋体" panose="02010600030101010101" pitchFamily="2" charset="-122"/>
                  </a:rPr>
                  <a:t>。比较这两种设计方案。</a:t>
                </a:r>
                <a:endParaRPr lang="en-US" altLang="zh-CN" sz="2400" dirty="0" smtClean="0">
                  <a:latin typeface="宋体" panose="02010600030101010101" pitchFamily="2" charset="-122"/>
                  <a:ea typeface="宋体" panose="02010600030101010101" pitchFamily="2" charset="-122"/>
                </a:endParaRPr>
              </a:p>
              <a:p>
                <a:endParaRPr lang="en-US" altLang="zh-CN" sz="2400" dirty="0" smtClean="0">
                  <a:latin typeface="宋体" panose="02010600030101010101" pitchFamily="2" charset="-122"/>
                  <a:ea typeface="宋体" panose="02010600030101010101" pitchFamily="2" charset="-122"/>
                </a:endParaRPr>
              </a:p>
              <a:p>
                <a:endParaRPr lang="en-US" altLang="zh-CN" sz="2400" dirty="0" smtClean="0">
                  <a:latin typeface="宋体" panose="02010600030101010101" pitchFamily="2" charset="-122"/>
                  <a:ea typeface="宋体" panose="02010600030101010101" pitchFamily="2" charset="-122"/>
                </a:endParaRPr>
              </a:p>
              <a:p>
                <a:r>
                  <a:rPr lang="zh-CN" altLang="en-US" sz="2400" dirty="0" smtClean="0">
                    <a:latin typeface="宋体" panose="02010600030101010101" pitchFamily="2" charset="-122"/>
                    <a:ea typeface="宋体" panose="02010600030101010101" pitchFamily="2" charset="-122"/>
                  </a:rPr>
                  <a:t>通过计算加速比来比较两种设计方案</a:t>
                </a:r>
                <a:endParaRPr lang="en-US" altLang="zh-CN" sz="2400" dirty="0" smtClean="0">
                  <a:latin typeface="宋体" panose="02010600030101010101" pitchFamily="2" charset="-122"/>
                  <a:ea typeface="宋体" panose="02010600030101010101" pitchFamily="2" charset="-122"/>
                </a:endParaRPr>
              </a:p>
              <a:p>
                <a:pPr/>
                <a14:m>
                  <m:oMathPara xmlns:m="http://schemas.openxmlformats.org/officeDocument/2006/math">
                    <m:oMathParaPr>
                      <m:jc m:val="centerGroup"/>
                    </m:oMathParaPr>
                    <m:oMath xmlns:m="http://schemas.openxmlformats.org/officeDocument/2006/math">
                      <m:sSub>
                        <m:sSubPr>
                          <m:ctrlPr>
                            <a:rPr lang="en-US" altLang="zh-CN" sz="2400" i="1" dirty="0" smtClean="0">
                              <a:latin typeface="Cambria Math" panose="02040503050406030204" pitchFamily="18" charset="0"/>
                              <a:ea typeface="宋体" panose="02010600030101010101" pitchFamily="2" charset="-122"/>
                            </a:rPr>
                          </m:ctrlPr>
                        </m:sSubPr>
                        <m:e>
                          <m:r>
                            <a:rPr lang="zh-CN" altLang="en-US" sz="2400" i="1" dirty="0">
                              <a:latin typeface="Cambria Math" panose="02040503050406030204" pitchFamily="18" charset="0"/>
                              <a:ea typeface="宋体" panose="02010600030101010101" pitchFamily="2" charset="-122"/>
                            </a:rPr>
                            <m:t>加速比</m:t>
                          </m:r>
                        </m:e>
                        <m:sub>
                          <m:r>
                            <m:rPr>
                              <m:sty m:val="p"/>
                            </m:rPr>
                            <a:rPr lang="en-US" altLang="zh-CN" sz="2400" i="1" dirty="0">
                              <a:latin typeface="Cambria Math" panose="02040503050406030204" pitchFamily="18" charset="0"/>
                              <a:ea typeface="宋体" panose="02010600030101010101" pitchFamily="2" charset="-122"/>
                            </a:rPr>
                            <m:t>FPSQR</m:t>
                          </m:r>
                        </m:sub>
                      </m:sSub>
                      <m:r>
                        <a:rPr lang="en-US" altLang="zh-CN" sz="2400" b="0" i="1" dirty="0" smtClean="0">
                          <a:latin typeface="Cambria Math" panose="02040503050406030204" pitchFamily="18" charset="0"/>
                          <a:ea typeface="宋体" panose="02010600030101010101" pitchFamily="2" charset="-122"/>
                        </a:rPr>
                        <m:t>=</m:t>
                      </m:r>
                      <m:f>
                        <m:fPr>
                          <m:ctrlPr>
                            <a:rPr lang="en-US" altLang="zh-CN" sz="2400" b="0" i="1" dirty="0" smtClean="0">
                              <a:latin typeface="Cambria Math" panose="02040503050406030204" pitchFamily="18" charset="0"/>
                              <a:ea typeface="宋体" panose="02010600030101010101" pitchFamily="2" charset="-122"/>
                            </a:rPr>
                          </m:ctrlPr>
                        </m:fPr>
                        <m:num>
                          <m:r>
                            <a:rPr lang="en-US" altLang="zh-CN" sz="2400" b="0" i="1" dirty="0" smtClean="0">
                              <a:latin typeface="Cambria Math" panose="02040503050406030204" pitchFamily="18" charset="0"/>
                              <a:ea typeface="宋体" panose="02010600030101010101" pitchFamily="2" charset="-122"/>
                            </a:rPr>
                            <m:t>1</m:t>
                          </m:r>
                        </m:num>
                        <m:den>
                          <m:d>
                            <m:dPr>
                              <m:ctrlPr>
                                <a:rPr lang="en-US" altLang="zh-CN" sz="2400" b="0" i="1" dirty="0" smtClean="0">
                                  <a:latin typeface="Cambria Math" panose="02040503050406030204" pitchFamily="18" charset="0"/>
                                  <a:ea typeface="宋体" panose="02010600030101010101" pitchFamily="2" charset="-122"/>
                                </a:rPr>
                              </m:ctrlPr>
                            </m:dPr>
                            <m:e>
                              <m:r>
                                <a:rPr lang="en-US" altLang="zh-CN" sz="2400" b="0" i="1" dirty="0" smtClean="0">
                                  <a:latin typeface="Cambria Math" panose="02040503050406030204" pitchFamily="18" charset="0"/>
                                  <a:ea typeface="宋体" panose="02010600030101010101" pitchFamily="2" charset="-122"/>
                                </a:rPr>
                                <m:t>1−0.2</m:t>
                              </m:r>
                            </m:e>
                          </m:d>
                          <m:r>
                            <a:rPr lang="en-US" altLang="zh-CN" sz="2400" b="0" i="1" dirty="0" smtClean="0">
                              <a:latin typeface="Cambria Math" panose="02040503050406030204" pitchFamily="18" charset="0"/>
                              <a:ea typeface="宋体" panose="02010600030101010101" pitchFamily="2" charset="-122"/>
                            </a:rPr>
                            <m:t>+</m:t>
                          </m:r>
                          <m:f>
                            <m:fPr>
                              <m:ctrlPr>
                                <a:rPr lang="en-US" altLang="zh-CN" sz="2400" b="0" i="1" dirty="0" smtClean="0">
                                  <a:latin typeface="Cambria Math" panose="02040503050406030204" pitchFamily="18" charset="0"/>
                                  <a:ea typeface="宋体" panose="02010600030101010101" pitchFamily="2" charset="-122"/>
                                </a:rPr>
                              </m:ctrlPr>
                            </m:fPr>
                            <m:num>
                              <m:r>
                                <a:rPr lang="en-US" altLang="zh-CN" sz="2400" b="0" i="1" dirty="0" smtClean="0">
                                  <a:latin typeface="Cambria Math" panose="02040503050406030204" pitchFamily="18" charset="0"/>
                                  <a:ea typeface="宋体" panose="02010600030101010101" pitchFamily="2" charset="-122"/>
                                </a:rPr>
                                <m:t>0.2</m:t>
                              </m:r>
                            </m:num>
                            <m:den>
                              <m:r>
                                <a:rPr lang="en-US" altLang="zh-CN" sz="2400" b="0" i="1" dirty="0" smtClean="0">
                                  <a:latin typeface="Cambria Math" panose="02040503050406030204" pitchFamily="18" charset="0"/>
                                  <a:ea typeface="宋体" panose="02010600030101010101" pitchFamily="2" charset="-122"/>
                                </a:rPr>
                                <m:t>10</m:t>
                              </m:r>
                            </m:den>
                          </m:f>
                        </m:den>
                      </m:f>
                      <m:r>
                        <a:rPr lang="en-US" altLang="zh-CN" sz="2400" b="0" i="1" dirty="0" smtClean="0">
                          <a:latin typeface="Cambria Math" panose="02040503050406030204" pitchFamily="18" charset="0"/>
                          <a:ea typeface="宋体" panose="02010600030101010101" pitchFamily="2" charset="-122"/>
                        </a:rPr>
                        <m:t>=</m:t>
                      </m:r>
                      <m:f>
                        <m:fPr>
                          <m:ctrlPr>
                            <a:rPr lang="en-US" altLang="zh-CN" sz="2400" b="0" i="1" dirty="0" smtClean="0">
                              <a:latin typeface="Cambria Math" panose="02040503050406030204" pitchFamily="18" charset="0"/>
                              <a:ea typeface="宋体" panose="02010600030101010101" pitchFamily="2" charset="-122"/>
                            </a:rPr>
                          </m:ctrlPr>
                        </m:fPr>
                        <m:num>
                          <m:r>
                            <a:rPr lang="en-US" altLang="zh-CN" sz="2400" b="0" i="1" dirty="0" smtClean="0">
                              <a:latin typeface="Cambria Math" panose="02040503050406030204" pitchFamily="18" charset="0"/>
                              <a:ea typeface="宋体" panose="02010600030101010101" pitchFamily="2" charset="-122"/>
                            </a:rPr>
                            <m:t>1</m:t>
                          </m:r>
                        </m:num>
                        <m:den>
                          <m:r>
                            <a:rPr lang="en-US" altLang="zh-CN" sz="2400" b="0" i="1" dirty="0" smtClean="0">
                              <a:latin typeface="Cambria Math" panose="02040503050406030204" pitchFamily="18" charset="0"/>
                              <a:ea typeface="宋体" panose="02010600030101010101" pitchFamily="2" charset="-122"/>
                            </a:rPr>
                            <m:t>0.82</m:t>
                          </m:r>
                        </m:den>
                      </m:f>
                      <m:r>
                        <a:rPr lang="en-US" altLang="zh-CN" sz="2400" b="0" i="1" dirty="0" smtClean="0">
                          <a:latin typeface="Cambria Math" panose="02040503050406030204" pitchFamily="18" charset="0"/>
                          <a:ea typeface="宋体" panose="02010600030101010101" pitchFamily="2" charset="-122"/>
                        </a:rPr>
                        <m:t>=1.22</m:t>
                      </m:r>
                    </m:oMath>
                  </m:oMathPara>
                </a14:m>
                <a:endParaRPr lang="en-US" altLang="zh-CN" sz="2400" dirty="0" smtClean="0">
                  <a:latin typeface="宋体" panose="02010600030101010101" pitchFamily="2" charset="-122"/>
                  <a:ea typeface="宋体" panose="02010600030101010101" pitchFamily="2" charset="-122"/>
                </a:endParaRPr>
              </a:p>
              <a:p>
                <a:r>
                  <a:rPr lang="en-US" altLang="zh-CN" sz="2400" dirty="0">
                    <a:latin typeface="宋体" panose="02010600030101010101" pitchFamily="2" charset="-122"/>
                    <a:ea typeface="宋体" panose="02010600030101010101" pitchFamily="2" charset="-122"/>
                  </a:rPr>
                  <a:t> </a:t>
                </a:r>
                <a:r>
                  <a:rPr lang="en-US" altLang="zh-CN" sz="2400" dirty="0" smtClean="0">
                    <a:latin typeface="宋体" panose="02010600030101010101" pitchFamily="2" charset="-122"/>
                    <a:ea typeface="宋体" panose="02010600030101010101" pitchFamily="2" charset="-122"/>
                  </a:rPr>
                  <a:t>        </a:t>
                </a:r>
                <a14:m>
                  <m:oMath xmlns:m="http://schemas.openxmlformats.org/officeDocument/2006/math">
                    <m:sSub>
                      <m:sSubPr>
                        <m:ctrlPr>
                          <a:rPr lang="en-US" altLang="zh-CN" sz="2400" i="1" dirty="0">
                            <a:latin typeface="Cambria Math" panose="02040503050406030204" pitchFamily="18" charset="0"/>
                            <a:ea typeface="宋体" panose="02010600030101010101" pitchFamily="2" charset="-122"/>
                          </a:rPr>
                        </m:ctrlPr>
                      </m:sSubPr>
                      <m:e>
                        <m:r>
                          <a:rPr lang="en-US" altLang="zh-CN" sz="2400" b="0" i="1" dirty="0" smtClean="0">
                            <a:latin typeface="Cambria Math" panose="02040503050406030204" pitchFamily="18" charset="0"/>
                            <a:ea typeface="宋体" panose="02010600030101010101" pitchFamily="2" charset="-122"/>
                          </a:rPr>
                          <m:t> </m:t>
                        </m:r>
                        <m:r>
                          <a:rPr lang="zh-CN" altLang="en-US" sz="2400" i="1" dirty="0">
                            <a:latin typeface="Cambria Math" panose="02040503050406030204" pitchFamily="18" charset="0"/>
                            <a:ea typeface="宋体" panose="02010600030101010101" pitchFamily="2" charset="-122"/>
                          </a:rPr>
                          <m:t>加速比</m:t>
                        </m:r>
                      </m:e>
                      <m:sub>
                        <m:r>
                          <m:rPr>
                            <m:sty m:val="p"/>
                          </m:rPr>
                          <a:rPr lang="en-US" altLang="zh-CN" sz="2400" i="1" dirty="0">
                            <a:latin typeface="Cambria Math" panose="02040503050406030204" pitchFamily="18" charset="0"/>
                            <a:ea typeface="宋体" panose="02010600030101010101" pitchFamily="2" charset="-122"/>
                          </a:rPr>
                          <m:t>FP</m:t>
                        </m:r>
                      </m:sub>
                    </m:sSub>
                    <m:r>
                      <a:rPr lang="en-US" altLang="zh-CN" sz="2400" i="1" dirty="0">
                        <a:latin typeface="Cambria Math" panose="02040503050406030204" pitchFamily="18" charset="0"/>
                        <a:ea typeface="宋体" panose="02010600030101010101" pitchFamily="2" charset="-122"/>
                      </a:rPr>
                      <m:t>=</m:t>
                    </m:r>
                    <m:f>
                      <m:fPr>
                        <m:ctrlPr>
                          <a:rPr lang="en-US" altLang="zh-CN" sz="2400" i="1" dirty="0">
                            <a:latin typeface="Cambria Math" panose="02040503050406030204" pitchFamily="18" charset="0"/>
                            <a:ea typeface="宋体" panose="02010600030101010101" pitchFamily="2" charset="-122"/>
                          </a:rPr>
                        </m:ctrlPr>
                      </m:fPr>
                      <m:num>
                        <m:r>
                          <a:rPr lang="en-US" altLang="zh-CN" sz="2400" i="1" dirty="0">
                            <a:latin typeface="Cambria Math" panose="02040503050406030204" pitchFamily="18" charset="0"/>
                            <a:ea typeface="宋体" panose="02010600030101010101" pitchFamily="2" charset="-122"/>
                          </a:rPr>
                          <m:t>1</m:t>
                        </m:r>
                      </m:num>
                      <m:den>
                        <m:d>
                          <m:dPr>
                            <m:ctrlPr>
                              <a:rPr lang="en-US" altLang="zh-CN" sz="2400" i="1" dirty="0">
                                <a:latin typeface="Cambria Math" panose="02040503050406030204" pitchFamily="18" charset="0"/>
                                <a:ea typeface="宋体" panose="02010600030101010101" pitchFamily="2" charset="-122"/>
                              </a:rPr>
                            </m:ctrlPr>
                          </m:dPr>
                          <m:e>
                            <m:r>
                              <a:rPr lang="en-US" altLang="zh-CN" sz="2400" i="1" dirty="0">
                                <a:latin typeface="Cambria Math" panose="02040503050406030204" pitchFamily="18" charset="0"/>
                                <a:ea typeface="宋体" panose="02010600030101010101" pitchFamily="2" charset="-122"/>
                              </a:rPr>
                              <m:t>1−0.</m:t>
                            </m:r>
                            <m:r>
                              <a:rPr lang="en-US" altLang="zh-CN" sz="2400" b="0" i="1" dirty="0" smtClean="0">
                                <a:latin typeface="Cambria Math" panose="02040503050406030204" pitchFamily="18" charset="0"/>
                                <a:ea typeface="宋体" panose="02010600030101010101" pitchFamily="2" charset="-122"/>
                              </a:rPr>
                              <m:t>5</m:t>
                            </m:r>
                          </m:e>
                        </m:d>
                        <m:r>
                          <a:rPr lang="en-US" altLang="zh-CN" sz="2400" i="1" dirty="0">
                            <a:latin typeface="Cambria Math" panose="02040503050406030204" pitchFamily="18" charset="0"/>
                            <a:ea typeface="宋体" panose="02010600030101010101" pitchFamily="2" charset="-122"/>
                          </a:rPr>
                          <m:t>+</m:t>
                        </m:r>
                        <m:f>
                          <m:fPr>
                            <m:ctrlPr>
                              <a:rPr lang="en-US" altLang="zh-CN" sz="2400" i="1" dirty="0">
                                <a:latin typeface="Cambria Math" panose="02040503050406030204" pitchFamily="18" charset="0"/>
                                <a:ea typeface="宋体" panose="02010600030101010101" pitchFamily="2" charset="-122"/>
                              </a:rPr>
                            </m:ctrlPr>
                          </m:fPr>
                          <m:num>
                            <m:r>
                              <a:rPr lang="en-US" altLang="zh-CN" sz="2400" i="1" dirty="0">
                                <a:latin typeface="Cambria Math" panose="02040503050406030204" pitchFamily="18" charset="0"/>
                                <a:ea typeface="宋体" panose="02010600030101010101" pitchFamily="2" charset="-122"/>
                              </a:rPr>
                              <m:t>0.</m:t>
                            </m:r>
                            <m:r>
                              <a:rPr lang="en-US" altLang="zh-CN" sz="2400" b="0" i="1" dirty="0" smtClean="0">
                                <a:latin typeface="Cambria Math" panose="02040503050406030204" pitchFamily="18" charset="0"/>
                                <a:ea typeface="宋体" panose="02010600030101010101" pitchFamily="2" charset="-122"/>
                              </a:rPr>
                              <m:t>5</m:t>
                            </m:r>
                          </m:num>
                          <m:den>
                            <m:r>
                              <a:rPr lang="en-US" altLang="zh-CN" sz="2400" b="0" i="1" dirty="0" smtClean="0">
                                <a:latin typeface="Cambria Math" panose="02040503050406030204" pitchFamily="18" charset="0"/>
                                <a:ea typeface="宋体" panose="02010600030101010101" pitchFamily="2" charset="-122"/>
                              </a:rPr>
                              <m:t>1.6</m:t>
                            </m:r>
                          </m:den>
                        </m:f>
                      </m:den>
                    </m:f>
                    <m:r>
                      <a:rPr lang="en-US" altLang="zh-CN" sz="2400" i="1" dirty="0">
                        <a:latin typeface="Cambria Math" panose="02040503050406030204" pitchFamily="18" charset="0"/>
                        <a:ea typeface="宋体" panose="02010600030101010101" pitchFamily="2" charset="-122"/>
                      </a:rPr>
                      <m:t>=</m:t>
                    </m:r>
                    <m:f>
                      <m:fPr>
                        <m:ctrlPr>
                          <a:rPr lang="en-US" altLang="zh-CN" sz="2400" i="1" dirty="0">
                            <a:latin typeface="Cambria Math" panose="02040503050406030204" pitchFamily="18" charset="0"/>
                            <a:ea typeface="宋体" panose="02010600030101010101" pitchFamily="2" charset="-122"/>
                          </a:rPr>
                        </m:ctrlPr>
                      </m:fPr>
                      <m:num>
                        <m:r>
                          <a:rPr lang="en-US" altLang="zh-CN" sz="2400" i="1" dirty="0">
                            <a:latin typeface="Cambria Math" panose="02040503050406030204" pitchFamily="18" charset="0"/>
                            <a:ea typeface="宋体" panose="02010600030101010101" pitchFamily="2" charset="-122"/>
                          </a:rPr>
                          <m:t>1</m:t>
                        </m:r>
                      </m:num>
                      <m:den>
                        <m:r>
                          <a:rPr lang="en-US" altLang="zh-CN" sz="2400" i="1" dirty="0">
                            <a:latin typeface="Cambria Math" panose="02040503050406030204" pitchFamily="18" charset="0"/>
                            <a:ea typeface="宋体" panose="02010600030101010101" pitchFamily="2" charset="-122"/>
                          </a:rPr>
                          <m:t>0.8</m:t>
                        </m:r>
                        <m:r>
                          <a:rPr lang="en-US" altLang="zh-CN" sz="2400" b="0" i="1" dirty="0" smtClean="0">
                            <a:latin typeface="Cambria Math" panose="02040503050406030204" pitchFamily="18" charset="0"/>
                            <a:ea typeface="宋体" panose="02010600030101010101" pitchFamily="2" charset="-122"/>
                          </a:rPr>
                          <m:t>125</m:t>
                        </m:r>
                      </m:den>
                    </m:f>
                    <m:r>
                      <a:rPr lang="en-US" altLang="zh-CN" sz="2400" i="1" dirty="0">
                        <a:latin typeface="Cambria Math" panose="02040503050406030204" pitchFamily="18" charset="0"/>
                        <a:ea typeface="宋体" panose="02010600030101010101" pitchFamily="2" charset="-122"/>
                      </a:rPr>
                      <m:t>=1.2</m:t>
                    </m:r>
                    <m:r>
                      <a:rPr lang="en-US" altLang="zh-CN" sz="2400" b="0" i="1" dirty="0" smtClean="0">
                        <a:latin typeface="Cambria Math" panose="02040503050406030204" pitchFamily="18" charset="0"/>
                        <a:ea typeface="宋体" panose="02010600030101010101" pitchFamily="2" charset="-122"/>
                      </a:rPr>
                      <m:t>3</m:t>
                    </m:r>
                  </m:oMath>
                </a14:m>
                <a:endParaRPr lang="en-US" altLang="zh-CN" sz="2800" dirty="0">
                  <a:latin typeface="宋体" panose="02010600030101010101" pitchFamily="2" charset="-122"/>
                  <a:ea typeface="宋体" panose="02010600030101010101" pitchFamily="2" charset="-122"/>
                </a:endParaRPr>
              </a:p>
              <a:p>
                <a:endParaRPr lang="zh-CN" altLang="en-US" dirty="0"/>
              </a:p>
            </p:txBody>
          </p:sp>
        </mc:Choice>
        <mc:Fallback xmlns="">
          <p:sp>
            <p:nvSpPr>
              <p:cNvPr id="2" name="文本框 1"/>
              <p:cNvSpPr txBox="1">
                <a:spLocks noRot="1" noChangeAspect="1" noMove="1" noResize="1" noEditPoints="1" noAdjustHandles="1" noChangeArrowheads="1" noChangeShapeType="1" noTextEdit="1"/>
              </p:cNvSpPr>
              <p:nvPr/>
            </p:nvSpPr>
            <p:spPr>
              <a:xfrm>
                <a:off x="109182" y="286603"/>
                <a:ext cx="8939284" cy="5098319"/>
              </a:xfrm>
              <a:prstGeom prst="rect">
                <a:avLst/>
              </a:prstGeom>
              <a:blipFill rotWithShape="0">
                <a:blip r:embed="rId2"/>
                <a:stretch>
                  <a:fillRect l="-1091" t="-1316" r="-273"/>
                </a:stretch>
              </a:blipFill>
            </p:spPr>
            <p:txBody>
              <a:bodyPr/>
              <a:lstStyle/>
              <a:p>
                <a:r>
                  <a:rPr lang="zh-CN" altLang="en-US">
                    <a:noFill/>
                  </a:rPr>
                  <a:t> </a:t>
                </a:r>
              </a:p>
            </p:txBody>
          </p:sp>
        </mc:Fallback>
      </mc:AlternateContent>
      <p:sp>
        <p:nvSpPr>
          <p:cNvPr id="5" name="文本框 4"/>
          <p:cNvSpPr txBox="1"/>
          <p:nvPr/>
        </p:nvSpPr>
        <p:spPr>
          <a:xfrm>
            <a:off x="252483" y="5473294"/>
            <a:ext cx="8795983" cy="830997"/>
          </a:xfrm>
          <a:prstGeom prst="rect">
            <a:avLst/>
          </a:prstGeom>
          <a:noFill/>
        </p:spPr>
        <p:txBody>
          <a:bodyPr wrap="square" rtlCol="0">
            <a:spAutoFit/>
          </a:bodyPr>
          <a:lstStyle/>
          <a:p>
            <a:r>
              <a:rPr lang="zh-CN" altLang="en-US" sz="2400" dirty="0">
                <a:latin typeface="宋体" panose="02010600030101010101" pitchFamily="2" charset="-122"/>
                <a:ea typeface="宋体" panose="02010600030101010101" pitchFamily="2" charset="-122"/>
              </a:rPr>
              <a:t>提高整体</a:t>
            </a:r>
            <a:r>
              <a:rPr lang="en-US" altLang="zh-CN" sz="2400" dirty="0">
                <a:ea typeface="宋体" panose="02010600030101010101" pitchFamily="2" charset="-122"/>
              </a:rPr>
              <a:t>FP</a:t>
            </a:r>
            <a:r>
              <a:rPr lang="zh-CN" altLang="en-US" sz="2400" dirty="0">
                <a:latin typeface="宋体" panose="02010600030101010101" pitchFamily="2" charset="-122"/>
                <a:ea typeface="宋体" panose="02010600030101010101" pitchFamily="2" charset="-122"/>
              </a:rPr>
              <a:t>浮点运算速度的方案稍好一些，因为它的使用频率要高一些</a:t>
            </a:r>
          </a:p>
        </p:txBody>
      </p:sp>
    </p:spTree>
    <p:extLst>
      <p:ext uri="{BB962C8B-B14F-4D97-AF65-F5344CB8AC3E}">
        <p14:creationId xmlns:p14="http://schemas.microsoft.com/office/powerpoint/2010/main" val="5470062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处理器性能公式</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4" name="文本框 3"/>
          <p:cNvSpPr txBox="1"/>
          <p:nvPr/>
        </p:nvSpPr>
        <p:spPr>
          <a:xfrm>
            <a:off x="313899" y="1146412"/>
            <a:ext cx="8311486" cy="461665"/>
          </a:xfrm>
          <a:prstGeom prst="rect">
            <a:avLst/>
          </a:prstGeom>
          <a:noFill/>
        </p:spPr>
        <p:txBody>
          <a:bodyPr wrap="square" rtlCol="0">
            <a:spAutoFit/>
          </a:bodyPr>
          <a:lstStyle/>
          <a:p>
            <a:r>
              <a:rPr lang="zh-CN" altLang="en-US" sz="2400" dirty="0"/>
              <a:t>一</a:t>
            </a:r>
            <a:r>
              <a:rPr lang="zh-CN" altLang="en-US" sz="2400" dirty="0" smtClean="0"/>
              <a:t>个程序花费的</a:t>
            </a:r>
            <a:r>
              <a:rPr lang="en-US" altLang="zh-CN" sz="2400" dirty="0" smtClean="0"/>
              <a:t>CPU</a:t>
            </a:r>
            <a:r>
              <a:rPr lang="zh-CN" altLang="en-US" sz="2400" dirty="0" smtClean="0"/>
              <a:t>时间：</a:t>
            </a:r>
            <a:endParaRPr lang="zh-CN" altLang="en-US" sz="2400" dirty="0"/>
          </a:p>
        </p:txBody>
      </p:sp>
      <p:sp>
        <p:nvSpPr>
          <p:cNvPr id="5" name="文本框 4"/>
          <p:cNvSpPr txBox="1"/>
          <p:nvPr/>
        </p:nvSpPr>
        <p:spPr>
          <a:xfrm>
            <a:off x="1037228" y="2683354"/>
            <a:ext cx="7151427" cy="461665"/>
          </a:xfrm>
          <a:prstGeom prst="rect">
            <a:avLst/>
          </a:prstGeom>
          <a:noFill/>
        </p:spPr>
        <p:txBody>
          <a:bodyPr wrap="square" rtlCol="0">
            <a:spAutoFit/>
          </a:bodyPr>
          <a:lstStyle/>
          <a:p>
            <a:r>
              <a:rPr lang="en-US" altLang="zh-CN" sz="2400" dirty="0" smtClean="0"/>
              <a:t>      </a:t>
            </a:r>
            <a:r>
              <a:rPr lang="en-US" altLang="zh-CN" sz="2400" dirty="0" smtClean="0">
                <a:solidFill>
                  <a:srgbClr val="0070C0"/>
                </a:solidFill>
              </a:rPr>
              <a:t>CPU</a:t>
            </a:r>
            <a:r>
              <a:rPr lang="zh-CN" altLang="en-US" sz="2400" dirty="0" smtClean="0">
                <a:solidFill>
                  <a:srgbClr val="0070C0"/>
                </a:solidFill>
              </a:rPr>
              <a:t>时间</a:t>
            </a:r>
            <a:r>
              <a:rPr lang="en-US" altLang="zh-CN" sz="2400" dirty="0" smtClean="0">
                <a:solidFill>
                  <a:srgbClr val="0070C0"/>
                </a:solidFill>
              </a:rPr>
              <a:t>=</a:t>
            </a:r>
            <a:r>
              <a:rPr lang="zh-CN" altLang="en-US" sz="2400" dirty="0" smtClean="0">
                <a:solidFill>
                  <a:srgbClr val="0070C0"/>
                </a:solidFill>
              </a:rPr>
              <a:t>程序的</a:t>
            </a:r>
            <a:r>
              <a:rPr lang="en-US" altLang="zh-CN" sz="2400" dirty="0" smtClean="0">
                <a:solidFill>
                  <a:srgbClr val="0070C0"/>
                </a:solidFill>
              </a:rPr>
              <a:t>CPU</a:t>
            </a:r>
            <a:r>
              <a:rPr lang="zh-CN" altLang="en-US" sz="2400" dirty="0" smtClean="0">
                <a:solidFill>
                  <a:srgbClr val="0070C0"/>
                </a:solidFill>
              </a:rPr>
              <a:t>时钟周期数</a:t>
            </a:r>
            <a:r>
              <a:rPr lang="en-US" altLang="zh-CN" sz="2400" dirty="0">
                <a:solidFill>
                  <a:srgbClr val="0070C0"/>
                </a:solidFill>
              </a:rPr>
              <a:t> </a:t>
            </a:r>
            <a:r>
              <a:rPr lang="en-US" altLang="zh-CN" sz="2400" dirty="0" smtClean="0">
                <a:solidFill>
                  <a:srgbClr val="0070C0"/>
                </a:solidFill>
              </a:rPr>
              <a:t>/ </a:t>
            </a:r>
            <a:r>
              <a:rPr lang="zh-CN" altLang="en-US" sz="2400" dirty="0" smtClean="0">
                <a:solidFill>
                  <a:srgbClr val="0070C0"/>
                </a:solidFill>
              </a:rPr>
              <a:t>时钟频率</a:t>
            </a:r>
            <a:endParaRPr lang="zh-CN" altLang="en-US" sz="2400" dirty="0">
              <a:solidFill>
                <a:srgbClr val="0070C0"/>
              </a:solidFill>
            </a:endParaRPr>
          </a:p>
        </p:txBody>
      </p:sp>
      <p:sp>
        <p:nvSpPr>
          <p:cNvPr id="6" name="文本框 5"/>
          <p:cNvSpPr txBox="1"/>
          <p:nvPr/>
        </p:nvSpPr>
        <p:spPr>
          <a:xfrm>
            <a:off x="1037229" y="1914883"/>
            <a:ext cx="7151427" cy="461665"/>
          </a:xfrm>
          <a:prstGeom prst="rect">
            <a:avLst/>
          </a:prstGeom>
          <a:noFill/>
        </p:spPr>
        <p:txBody>
          <a:bodyPr wrap="square" rtlCol="0">
            <a:spAutoFit/>
          </a:bodyPr>
          <a:lstStyle/>
          <a:p>
            <a:r>
              <a:rPr lang="en-US" altLang="zh-CN" sz="2400" dirty="0" smtClean="0">
                <a:solidFill>
                  <a:srgbClr val="0070C0"/>
                </a:solidFill>
              </a:rPr>
              <a:t>CPU</a:t>
            </a:r>
            <a:r>
              <a:rPr lang="zh-CN" altLang="en-US" sz="2400" dirty="0" smtClean="0">
                <a:solidFill>
                  <a:srgbClr val="0070C0"/>
                </a:solidFill>
              </a:rPr>
              <a:t>时间</a:t>
            </a:r>
            <a:r>
              <a:rPr lang="en-US" altLang="zh-CN" sz="2400" dirty="0" smtClean="0">
                <a:solidFill>
                  <a:srgbClr val="0070C0"/>
                </a:solidFill>
              </a:rPr>
              <a:t>=</a:t>
            </a:r>
            <a:r>
              <a:rPr lang="zh-CN" altLang="en-US" sz="2400" dirty="0" smtClean="0">
                <a:solidFill>
                  <a:srgbClr val="0070C0"/>
                </a:solidFill>
              </a:rPr>
              <a:t>程序的</a:t>
            </a:r>
            <a:r>
              <a:rPr lang="en-US" altLang="zh-CN" sz="2400" dirty="0" smtClean="0">
                <a:solidFill>
                  <a:srgbClr val="0070C0"/>
                </a:solidFill>
              </a:rPr>
              <a:t>CPU</a:t>
            </a:r>
            <a:r>
              <a:rPr lang="zh-CN" altLang="en-US" sz="2400" dirty="0" smtClean="0">
                <a:solidFill>
                  <a:srgbClr val="0070C0"/>
                </a:solidFill>
              </a:rPr>
              <a:t>时钟周期数</a:t>
            </a:r>
            <a:r>
              <a:rPr lang="en-US" altLang="zh-CN" sz="2400" dirty="0">
                <a:solidFill>
                  <a:srgbClr val="0070C0"/>
                </a:solidFill>
              </a:rPr>
              <a:t> </a:t>
            </a:r>
            <a:r>
              <a:rPr lang="en-US" altLang="zh-CN" sz="2400" dirty="0" smtClean="0">
                <a:solidFill>
                  <a:srgbClr val="0070C0"/>
                </a:solidFill>
              </a:rPr>
              <a:t>× </a:t>
            </a:r>
            <a:r>
              <a:rPr lang="zh-CN" altLang="en-US" sz="2400" dirty="0" smtClean="0">
                <a:solidFill>
                  <a:srgbClr val="0070C0"/>
                </a:solidFill>
              </a:rPr>
              <a:t>时钟周期时间</a:t>
            </a:r>
            <a:endParaRPr lang="zh-CN" altLang="en-US" sz="2400" dirty="0">
              <a:solidFill>
                <a:srgbClr val="0070C0"/>
              </a:solidFill>
            </a:endParaRPr>
          </a:p>
        </p:txBody>
      </p:sp>
      <p:sp>
        <p:nvSpPr>
          <p:cNvPr id="7" name="文本框 6"/>
          <p:cNvSpPr txBox="1"/>
          <p:nvPr/>
        </p:nvSpPr>
        <p:spPr>
          <a:xfrm>
            <a:off x="313899" y="3347938"/>
            <a:ext cx="8215952" cy="461665"/>
          </a:xfrm>
          <a:prstGeom prst="rect">
            <a:avLst/>
          </a:prstGeom>
          <a:noFill/>
        </p:spPr>
        <p:txBody>
          <a:bodyPr wrap="square" rtlCol="0">
            <a:spAutoFit/>
          </a:bodyPr>
          <a:lstStyle/>
          <a:p>
            <a:r>
              <a:rPr lang="en-US" altLang="zh-CN" sz="2400" dirty="0" smtClean="0"/>
              <a:t>CPI</a:t>
            </a:r>
            <a:r>
              <a:rPr lang="zh-CN" altLang="en-US" sz="2400" dirty="0" smtClean="0"/>
              <a:t>：执行一条指令需要的时钟周期</a:t>
            </a:r>
            <a:endParaRPr lang="zh-CN" altLang="en-US" sz="2400" dirty="0"/>
          </a:p>
        </p:txBody>
      </p:sp>
      <p:sp>
        <p:nvSpPr>
          <p:cNvPr id="8" name="文本框 7"/>
          <p:cNvSpPr txBox="1"/>
          <p:nvPr/>
        </p:nvSpPr>
        <p:spPr>
          <a:xfrm>
            <a:off x="1037228" y="3905459"/>
            <a:ext cx="7151427" cy="461665"/>
          </a:xfrm>
          <a:prstGeom prst="rect">
            <a:avLst/>
          </a:prstGeom>
          <a:noFill/>
        </p:spPr>
        <p:txBody>
          <a:bodyPr wrap="square" rtlCol="0">
            <a:spAutoFit/>
          </a:bodyPr>
          <a:lstStyle/>
          <a:p>
            <a:r>
              <a:rPr lang="en-US" altLang="zh-CN" sz="2400" dirty="0" smtClean="0"/>
              <a:t>      </a:t>
            </a:r>
            <a:r>
              <a:rPr lang="en-US" altLang="zh-CN" sz="2400" dirty="0" smtClean="0">
                <a:solidFill>
                  <a:srgbClr val="0070C0"/>
                </a:solidFill>
              </a:rPr>
              <a:t>CPI=</a:t>
            </a:r>
            <a:r>
              <a:rPr lang="zh-CN" altLang="en-US" sz="2400" dirty="0" smtClean="0">
                <a:solidFill>
                  <a:srgbClr val="0070C0"/>
                </a:solidFill>
              </a:rPr>
              <a:t>程序的</a:t>
            </a:r>
            <a:r>
              <a:rPr lang="en-US" altLang="zh-CN" sz="2400" dirty="0" smtClean="0">
                <a:solidFill>
                  <a:srgbClr val="0070C0"/>
                </a:solidFill>
              </a:rPr>
              <a:t>CPU</a:t>
            </a:r>
            <a:r>
              <a:rPr lang="zh-CN" altLang="en-US" sz="2400" dirty="0" smtClean="0">
                <a:solidFill>
                  <a:srgbClr val="0070C0"/>
                </a:solidFill>
              </a:rPr>
              <a:t>时钟周期数</a:t>
            </a:r>
            <a:r>
              <a:rPr lang="en-US" altLang="zh-CN" sz="2400" dirty="0">
                <a:solidFill>
                  <a:srgbClr val="0070C0"/>
                </a:solidFill>
              </a:rPr>
              <a:t> </a:t>
            </a:r>
            <a:r>
              <a:rPr lang="en-US" altLang="zh-CN" sz="2400" dirty="0" smtClean="0">
                <a:solidFill>
                  <a:srgbClr val="0070C0"/>
                </a:solidFill>
              </a:rPr>
              <a:t>/ </a:t>
            </a:r>
            <a:r>
              <a:rPr lang="zh-CN" altLang="en-US" sz="2400" dirty="0" smtClean="0">
                <a:solidFill>
                  <a:srgbClr val="0070C0"/>
                </a:solidFill>
              </a:rPr>
              <a:t>指令条数</a:t>
            </a:r>
            <a:endParaRPr lang="zh-CN" altLang="en-US" sz="2400" dirty="0">
              <a:solidFill>
                <a:srgbClr val="0070C0"/>
              </a:solidFill>
            </a:endParaRPr>
          </a:p>
        </p:txBody>
      </p:sp>
      <p:sp>
        <p:nvSpPr>
          <p:cNvPr id="9" name="文本框 8"/>
          <p:cNvSpPr txBox="1"/>
          <p:nvPr/>
        </p:nvSpPr>
        <p:spPr>
          <a:xfrm>
            <a:off x="893928" y="4654047"/>
            <a:ext cx="7151427" cy="461665"/>
          </a:xfrm>
          <a:prstGeom prst="rect">
            <a:avLst/>
          </a:prstGeom>
          <a:noFill/>
        </p:spPr>
        <p:txBody>
          <a:bodyPr wrap="square" rtlCol="0">
            <a:spAutoFit/>
          </a:bodyPr>
          <a:lstStyle/>
          <a:p>
            <a:r>
              <a:rPr lang="en-US" altLang="zh-CN" sz="2400" dirty="0" smtClean="0">
                <a:solidFill>
                  <a:srgbClr val="0070C0"/>
                </a:solidFill>
              </a:rPr>
              <a:t>       CPU</a:t>
            </a:r>
            <a:r>
              <a:rPr lang="zh-CN" altLang="en-US" sz="2400" dirty="0" smtClean="0">
                <a:solidFill>
                  <a:srgbClr val="0070C0"/>
                </a:solidFill>
              </a:rPr>
              <a:t>时间</a:t>
            </a:r>
            <a:r>
              <a:rPr lang="en-US" altLang="zh-CN" sz="2400" dirty="0" smtClean="0">
                <a:solidFill>
                  <a:srgbClr val="0070C0"/>
                </a:solidFill>
              </a:rPr>
              <a:t>=</a:t>
            </a:r>
            <a:r>
              <a:rPr lang="zh-CN" altLang="en-US" sz="2400" dirty="0" smtClean="0">
                <a:solidFill>
                  <a:srgbClr val="0070C0"/>
                </a:solidFill>
              </a:rPr>
              <a:t>指令条数</a:t>
            </a:r>
            <a:r>
              <a:rPr lang="en-US" altLang="zh-CN" sz="2400" dirty="0" smtClean="0">
                <a:solidFill>
                  <a:srgbClr val="0070C0"/>
                </a:solidFill>
              </a:rPr>
              <a:t>×CPI × </a:t>
            </a:r>
            <a:r>
              <a:rPr lang="zh-CN" altLang="en-US" sz="2400" dirty="0" smtClean="0">
                <a:solidFill>
                  <a:srgbClr val="0070C0"/>
                </a:solidFill>
              </a:rPr>
              <a:t>时钟周期时间</a:t>
            </a:r>
            <a:endParaRPr lang="zh-CN" altLang="en-US" sz="2400" dirty="0">
              <a:solidFill>
                <a:srgbClr val="0070C0"/>
              </a:solidFill>
            </a:endParaRPr>
          </a:p>
        </p:txBody>
      </p:sp>
      <p:pic>
        <p:nvPicPr>
          <p:cNvPr id="10" name="图片 9"/>
          <p:cNvPicPr>
            <a:picLocks noChangeAspect="1"/>
          </p:cNvPicPr>
          <p:nvPr/>
        </p:nvPicPr>
        <p:blipFill>
          <a:blip r:embed="rId2"/>
          <a:stretch>
            <a:fillRect/>
          </a:stretch>
        </p:blipFill>
        <p:spPr>
          <a:xfrm>
            <a:off x="1153235" y="5402635"/>
            <a:ext cx="6351392" cy="787594"/>
          </a:xfrm>
          <a:prstGeom prst="rect">
            <a:avLst/>
          </a:prstGeom>
        </p:spPr>
      </p:pic>
      <p:sp>
        <p:nvSpPr>
          <p:cNvPr id="11" name="文本框 10"/>
          <p:cNvSpPr txBox="1"/>
          <p:nvPr/>
        </p:nvSpPr>
        <p:spPr>
          <a:xfrm>
            <a:off x="1153235" y="6408108"/>
            <a:ext cx="2674961" cy="369332"/>
          </a:xfrm>
          <a:prstGeom prst="rect">
            <a:avLst/>
          </a:prstGeom>
          <a:noFill/>
        </p:spPr>
        <p:txBody>
          <a:bodyPr wrap="square" rtlCol="0">
            <a:spAutoFit/>
          </a:bodyPr>
          <a:lstStyle/>
          <a:p>
            <a:r>
              <a:rPr lang="zh-CN" altLang="en-US" dirty="0" smtClean="0"/>
              <a:t>一个程序时钟周期数</a:t>
            </a:r>
            <a:endParaRPr lang="zh-CN" altLang="en-US" dirty="0"/>
          </a:p>
        </p:txBody>
      </p:sp>
      <p:sp>
        <p:nvSpPr>
          <p:cNvPr id="12" name="文本框 11"/>
          <p:cNvSpPr txBox="1"/>
          <p:nvPr/>
        </p:nvSpPr>
        <p:spPr>
          <a:xfrm>
            <a:off x="3952732" y="6408108"/>
            <a:ext cx="1985750" cy="369332"/>
          </a:xfrm>
          <a:prstGeom prst="rect">
            <a:avLst/>
          </a:prstGeom>
          <a:noFill/>
        </p:spPr>
        <p:txBody>
          <a:bodyPr wrap="square" rtlCol="0">
            <a:spAutoFit/>
          </a:bodyPr>
          <a:lstStyle/>
          <a:p>
            <a:r>
              <a:rPr lang="zh-CN" altLang="en-US" dirty="0" smtClean="0"/>
              <a:t>时钟周期时间</a:t>
            </a:r>
            <a:endParaRPr lang="zh-CN" altLang="en-US" dirty="0"/>
          </a:p>
        </p:txBody>
      </p:sp>
      <p:sp>
        <p:nvSpPr>
          <p:cNvPr id="13" name="矩形 12"/>
          <p:cNvSpPr/>
          <p:nvPr/>
        </p:nvSpPr>
        <p:spPr bwMode="auto">
          <a:xfrm>
            <a:off x="1037228" y="5402635"/>
            <a:ext cx="2770497" cy="787594"/>
          </a:xfrm>
          <a:prstGeom prst="rect">
            <a:avLst/>
          </a:prstGeom>
          <a:noFill/>
          <a:ln w="9525"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400" b="0" i="0" u="none" strike="noStrike" cap="none" normalizeH="0" baseline="0" smtClean="0">
              <a:ln>
                <a:noFill/>
              </a:ln>
              <a:solidFill>
                <a:schemeClr val="tx1"/>
              </a:solidFill>
              <a:effectLst/>
              <a:latin typeface="Times New Roman" pitchFamily="18" charset="0"/>
              <a:ea typeface="宋体" pitchFamily="2" charset="-122"/>
            </a:endParaRPr>
          </a:p>
        </p:txBody>
      </p:sp>
      <p:cxnSp>
        <p:nvCxnSpPr>
          <p:cNvPr id="15" name="直接箭头连接符 14"/>
          <p:cNvCxnSpPr/>
          <p:nvPr/>
        </p:nvCxnSpPr>
        <p:spPr bwMode="auto">
          <a:xfrm>
            <a:off x="4708478" y="6190229"/>
            <a:ext cx="68238" cy="217879"/>
          </a:xfrm>
          <a:prstGeom prst="straightConnector1">
            <a:avLst/>
          </a:prstGeom>
          <a:solidFill>
            <a:schemeClr val="accent1"/>
          </a:solidFill>
          <a:ln w="9525" cap="flat" cmpd="sng" algn="ctr">
            <a:solidFill>
              <a:srgbClr val="FF0000"/>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84739442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a:solidFill>
                  <a:srgbClr val="800000"/>
                </a:solidFill>
                <a:latin typeface="Arial" panose="020B0604020202020204" pitchFamily="34" charset="0"/>
                <a:ea typeface="黑体" panose="02010609060101010101" pitchFamily="49" charset="-122"/>
              </a:rPr>
              <a:t>处理器性能公式</a:t>
            </a:r>
            <a:endParaRPr lang="zh-CN" altLang="en-US" sz="4000" b="1" kern="0" dirty="0">
              <a:solidFill>
                <a:srgbClr val="800000"/>
              </a:solidFill>
              <a:latin typeface="Arial" panose="020B0604020202020204" pitchFamily="34" charset="0"/>
              <a:ea typeface="黑体" panose="02010609060101010101" pitchFamily="49" charset="-122"/>
            </a:endParaRPr>
          </a:p>
        </p:txBody>
      </p:sp>
      <p:pic>
        <p:nvPicPr>
          <p:cNvPr id="2" name="图片 1"/>
          <p:cNvPicPr>
            <a:picLocks noChangeAspect="1"/>
          </p:cNvPicPr>
          <p:nvPr/>
        </p:nvPicPr>
        <p:blipFill>
          <a:blip r:embed="rId2"/>
          <a:stretch>
            <a:fillRect/>
          </a:stretch>
        </p:blipFill>
        <p:spPr>
          <a:xfrm>
            <a:off x="736979" y="1265507"/>
            <a:ext cx="7711791" cy="1026306"/>
          </a:xfrm>
          <a:prstGeom prst="rect">
            <a:avLst/>
          </a:prstGeom>
        </p:spPr>
      </p:pic>
      <p:sp>
        <p:nvSpPr>
          <p:cNvPr id="4" name="文本框 3"/>
          <p:cNvSpPr txBox="1"/>
          <p:nvPr/>
        </p:nvSpPr>
        <p:spPr>
          <a:xfrm>
            <a:off x="340387" y="2770495"/>
            <a:ext cx="8284998" cy="3416320"/>
          </a:xfrm>
          <a:prstGeom prst="rect">
            <a:avLst/>
          </a:prstGeom>
          <a:noFill/>
        </p:spPr>
        <p:txBody>
          <a:bodyPr wrap="square" rtlCol="0">
            <a:spAutoFit/>
          </a:bodyPr>
          <a:lstStyle/>
          <a:p>
            <a:r>
              <a:rPr lang="zh-CN" altLang="en-US" sz="2400" dirty="0" smtClean="0"/>
              <a:t>根据上述公式，处理器性能跟三个因数有关：时钟周期</a:t>
            </a:r>
            <a:r>
              <a:rPr lang="en-US" altLang="zh-CN" sz="2400" dirty="0" smtClean="0"/>
              <a:t>/</a:t>
            </a:r>
            <a:r>
              <a:rPr lang="zh-CN" altLang="en-US" sz="2400" dirty="0" smtClean="0"/>
              <a:t>时钟频率、</a:t>
            </a:r>
            <a:r>
              <a:rPr lang="en-US" altLang="zh-CN" sz="2400" dirty="0" smtClean="0"/>
              <a:t>CPI</a:t>
            </a:r>
            <a:r>
              <a:rPr lang="zh-CN" altLang="en-US" sz="2400" dirty="0" smtClean="0"/>
              <a:t>、指令条数</a:t>
            </a:r>
            <a:endParaRPr lang="en-US" altLang="zh-CN" sz="2400" dirty="0" smtClean="0"/>
          </a:p>
          <a:p>
            <a:endParaRPr lang="en-US" altLang="zh-CN" sz="2400" dirty="0"/>
          </a:p>
          <a:p>
            <a:endParaRPr lang="en-US" altLang="zh-CN" sz="2400" dirty="0" smtClean="0"/>
          </a:p>
          <a:p>
            <a:pPr marL="342900" indent="-342900">
              <a:buFont typeface="Wingdings" panose="05000000000000000000" pitchFamily="2" charset="2"/>
              <a:buChar char="l"/>
            </a:pPr>
            <a:r>
              <a:rPr lang="zh-CN" altLang="en-US" sz="2400" dirty="0" smtClean="0"/>
              <a:t>时钟周期时间</a:t>
            </a:r>
            <a:r>
              <a:rPr lang="en-US" altLang="zh-CN" sz="2400" dirty="0" smtClean="0"/>
              <a:t>——</a:t>
            </a:r>
            <a:r>
              <a:rPr lang="zh-CN" altLang="en-US" sz="2400" dirty="0" smtClean="0"/>
              <a:t>与硬件技术、硬件组成有关</a:t>
            </a:r>
            <a:endParaRPr lang="en-US" altLang="zh-CN" sz="2400" dirty="0" smtClean="0"/>
          </a:p>
          <a:p>
            <a:pPr marL="342900" indent="-342900">
              <a:buFont typeface="Wingdings" panose="05000000000000000000" pitchFamily="2" charset="2"/>
              <a:buChar char="l"/>
            </a:pPr>
            <a:endParaRPr lang="en-US" altLang="zh-CN" sz="2400" dirty="0" smtClean="0"/>
          </a:p>
          <a:p>
            <a:pPr marL="342900" indent="-342900">
              <a:buFont typeface="Wingdings" panose="05000000000000000000" pitchFamily="2" charset="2"/>
              <a:buChar char="l"/>
            </a:pPr>
            <a:r>
              <a:rPr lang="en-US" altLang="zh-CN" sz="2400" dirty="0" smtClean="0"/>
              <a:t>CPI——</a:t>
            </a:r>
            <a:r>
              <a:rPr lang="zh-CN" altLang="en-US" sz="2400" dirty="0" smtClean="0"/>
              <a:t>与计算机体系结构、指令集架构有关</a:t>
            </a:r>
            <a:endParaRPr lang="en-US" altLang="zh-CN" sz="2400" dirty="0" smtClean="0"/>
          </a:p>
          <a:p>
            <a:pPr marL="342900" indent="-342900">
              <a:buFont typeface="Wingdings" panose="05000000000000000000" pitchFamily="2" charset="2"/>
              <a:buChar char="l"/>
            </a:pPr>
            <a:endParaRPr lang="en-US" altLang="zh-CN" sz="2400" dirty="0" smtClean="0"/>
          </a:p>
          <a:p>
            <a:pPr marL="342900" indent="-342900">
              <a:buFont typeface="Wingdings" panose="05000000000000000000" pitchFamily="2" charset="2"/>
              <a:buChar char="l"/>
            </a:pPr>
            <a:r>
              <a:rPr lang="zh-CN" altLang="en-US" sz="2400" dirty="0" smtClean="0"/>
              <a:t>指令条数</a:t>
            </a:r>
            <a:r>
              <a:rPr lang="en-US" altLang="zh-CN" sz="2400" dirty="0" smtClean="0"/>
              <a:t>——</a:t>
            </a:r>
            <a:r>
              <a:rPr lang="zh-CN" altLang="en-US" sz="2400" dirty="0" smtClean="0"/>
              <a:t>与编译器、指令集架构有关</a:t>
            </a:r>
            <a:endParaRPr lang="zh-CN" altLang="en-US" sz="2400" dirty="0"/>
          </a:p>
        </p:txBody>
      </p:sp>
    </p:spTree>
    <p:extLst>
      <p:ext uri="{BB962C8B-B14F-4D97-AF65-F5344CB8AC3E}">
        <p14:creationId xmlns:p14="http://schemas.microsoft.com/office/powerpoint/2010/main" val="147747080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p:cNvSpPr txBox="1"/>
              <p:nvPr/>
            </p:nvSpPr>
            <p:spPr>
              <a:xfrm>
                <a:off x="409433" y="573207"/>
                <a:ext cx="8297839" cy="5437964"/>
              </a:xfrm>
              <a:prstGeom prst="rect">
                <a:avLst/>
              </a:prstGeom>
              <a:noFill/>
            </p:spPr>
            <p:txBody>
              <a:bodyPr wrap="square" rtlCol="0">
                <a:spAutoFit/>
              </a:bodyPr>
              <a:lstStyle/>
              <a:p>
                <a:r>
                  <a:rPr lang="zh-CN" altLang="en-US" sz="2400" dirty="0" smtClean="0"/>
                  <a:t>不同种类的指令的</a:t>
                </a:r>
                <a:r>
                  <a:rPr lang="en-US" altLang="zh-CN" sz="2400" dirty="0" smtClean="0"/>
                  <a:t>CPI</a:t>
                </a:r>
                <a:r>
                  <a:rPr lang="zh-CN" altLang="en-US" sz="2400" dirty="0" smtClean="0"/>
                  <a:t>是不一样，考虑指令种类差异之后的</a:t>
                </a:r>
                <a:r>
                  <a:rPr lang="en-US" altLang="zh-CN" sz="2400" dirty="0" smtClean="0"/>
                  <a:t>CPU</a:t>
                </a:r>
                <a:r>
                  <a:rPr lang="zh-CN" altLang="en-US" sz="2400" dirty="0" smtClean="0"/>
                  <a:t>总时钟周期：</a:t>
                </a:r>
                <a:endParaRPr lang="en-US" altLang="zh-CN" sz="2400" dirty="0" smtClean="0"/>
              </a:p>
              <a:p>
                <a:pPr/>
                <a14:m>
                  <m:oMathPara xmlns:m="http://schemas.openxmlformats.org/officeDocument/2006/math">
                    <m:oMathParaPr>
                      <m:jc m:val="centerGroup"/>
                    </m:oMathParaPr>
                    <m:oMath xmlns:m="http://schemas.openxmlformats.org/officeDocument/2006/math">
                      <m:r>
                        <m:rPr>
                          <m:sty m:val="p"/>
                        </m:rPr>
                        <a:rPr lang="en-US" altLang="zh-CN" sz="2400" dirty="0">
                          <a:latin typeface="Cambria Math" panose="02040503050406030204" pitchFamily="18" charset="0"/>
                        </a:rPr>
                        <m:t>CPU</m:t>
                      </m:r>
                      <m:r>
                        <a:rPr lang="zh-CN" altLang="en-US" sz="2400" i="1" dirty="0" smtClean="0">
                          <a:latin typeface="Cambria Math" panose="02040503050406030204" pitchFamily="18" charset="0"/>
                        </a:rPr>
                        <m:t>时钟</m:t>
                      </m:r>
                      <m:r>
                        <a:rPr lang="zh-CN" altLang="en-US" sz="2400" i="1" dirty="0">
                          <a:latin typeface="Cambria Math" panose="02040503050406030204" pitchFamily="18" charset="0"/>
                        </a:rPr>
                        <m:t>周期</m:t>
                      </m:r>
                      <m:r>
                        <a:rPr lang="zh-CN" altLang="en-US" sz="2400" b="0" i="1" dirty="0" smtClean="0">
                          <a:latin typeface="Cambria Math" panose="02040503050406030204" pitchFamily="18" charset="0"/>
                        </a:rPr>
                        <m:t>数</m:t>
                      </m:r>
                      <m:r>
                        <a:rPr lang="en-US" altLang="zh-CN" sz="2400" b="0" i="1" dirty="0" smtClean="0">
                          <a:latin typeface="Cambria Math" panose="02040503050406030204" pitchFamily="18" charset="0"/>
                        </a:rPr>
                        <m:t>=</m:t>
                      </m:r>
                      <m:nary>
                        <m:naryPr>
                          <m:chr m:val="∑"/>
                          <m:ctrlPr>
                            <a:rPr lang="en-US" altLang="zh-CN" sz="2400" b="0" i="1" dirty="0" smtClean="0">
                              <a:latin typeface="Cambria Math" panose="02040503050406030204" pitchFamily="18" charset="0"/>
                            </a:rPr>
                          </m:ctrlPr>
                        </m:naryPr>
                        <m:sub>
                          <m:r>
                            <m:rPr>
                              <m:brk m:alnAt="23"/>
                            </m:rPr>
                            <a:rPr lang="en-US" altLang="zh-CN" sz="2400" b="0" i="1" dirty="0" smtClean="0">
                              <a:latin typeface="Cambria Math" panose="02040503050406030204" pitchFamily="18" charset="0"/>
                            </a:rPr>
                            <m:t>𝑖</m:t>
                          </m:r>
                          <m:r>
                            <a:rPr lang="en-US" altLang="zh-CN" sz="2400" b="0" i="1" dirty="0" smtClean="0">
                              <a:latin typeface="Cambria Math" panose="02040503050406030204" pitchFamily="18" charset="0"/>
                            </a:rPr>
                            <m:t>=1</m:t>
                          </m:r>
                        </m:sub>
                        <m:sup>
                          <m:r>
                            <a:rPr lang="en-US" altLang="zh-CN" sz="2400" b="0" i="1" dirty="0" smtClean="0">
                              <a:latin typeface="Cambria Math" panose="02040503050406030204" pitchFamily="18" charset="0"/>
                            </a:rPr>
                            <m:t>𝑛</m:t>
                          </m:r>
                        </m:sup>
                        <m:e>
                          <m:sSub>
                            <m:sSubPr>
                              <m:ctrlPr>
                                <a:rPr lang="en-US" altLang="zh-CN" sz="2400" b="0" i="1" dirty="0" smtClean="0">
                                  <a:latin typeface="Cambria Math" panose="02040503050406030204" pitchFamily="18" charset="0"/>
                                </a:rPr>
                              </m:ctrlPr>
                            </m:sSubPr>
                            <m:e>
                              <m:r>
                                <a:rPr lang="en-US" altLang="zh-CN" sz="2400" b="0" i="1" dirty="0" smtClean="0">
                                  <a:latin typeface="Cambria Math" panose="02040503050406030204" pitchFamily="18" charset="0"/>
                                </a:rPr>
                                <m:t>𝐼𝐶</m:t>
                              </m:r>
                            </m:e>
                            <m:sub>
                              <m:r>
                                <a:rPr lang="en-US" altLang="zh-CN" sz="2400" b="0" i="1" dirty="0" smtClean="0">
                                  <a:latin typeface="Cambria Math" panose="02040503050406030204" pitchFamily="18" charset="0"/>
                                </a:rPr>
                                <m:t>𝑖</m:t>
                              </m:r>
                            </m:sub>
                          </m:sSub>
                          <m:r>
                            <a:rPr lang="en-US" altLang="zh-CN" sz="2400" b="0" i="1" dirty="0" smtClean="0">
                              <a:latin typeface="Cambria Math" panose="02040503050406030204" pitchFamily="18" charset="0"/>
                              <a:ea typeface="Cambria Math" panose="02040503050406030204" pitchFamily="18" charset="0"/>
                            </a:rPr>
                            <m:t>×</m:t>
                          </m:r>
                          <m:sSub>
                            <m:sSubPr>
                              <m:ctrlPr>
                                <a:rPr lang="en-US" altLang="zh-CN" sz="2400" b="0" i="1" dirty="0" smtClean="0">
                                  <a:latin typeface="Cambria Math" panose="02040503050406030204" pitchFamily="18" charset="0"/>
                                  <a:ea typeface="Cambria Math" panose="02040503050406030204" pitchFamily="18" charset="0"/>
                                </a:rPr>
                              </m:ctrlPr>
                            </m:sSubPr>
                            <m:e>
                              <m:r>
                                <a:rPr lang="en-US" altLang="zh-CN" sz="2400" b="0" i="1" dirty="0" smtClean="0">
                                  <a:latin typeface="Cambria Math" panose="02040503050406030204" pitchFamily="18" charset="0"/>
                                  <a:ea typeface="Cambria Math" panose="02040503050406030204" pitchFamily="18" charset="0"/>
                                </a:rPr>
                                <m:t>𝐶𝑃𝐼</m:t>
                              </m:r>
                            </m:e>
                            <m:sub>
                              <m:r>
                                <a:rPr lang="en-US" altLang="zh-CN" sz="2400" b="0" i="1" dirty="0" smtClean="0">
                                  <a:latin typeface="Cambria Math" panose="02040503050406030204" pitchFamily="18" charset="0"/>
                                  <a:ea typeface="Cambria Math" panose="02040503050406030204" pitchFamily="18" charset="0"/>
                                </a:rPr>
                                <m:t>𝑖</m:t>
                              </m:r>
                            </m:sub>
                          </m:sSub>
                        </m:e>
                      </m:nary>
                    </m:oMath>
                  </m:oMathPara>
                </a14:m>
                <a:endParaRPr lang="en-US" altLang="zh-CN" sz="2400" dirty="0" smtClean="0"/>
              </a:p>
              <a:p>
                <a:r>
                  <a:rPr lang="zh-CN" altLang="en-US" sz="2400" dirty="0" smtClean="0"/>
                  <a:t>其中</a:t>
                </a:r>
                <a14:m>
                  <m:oMath xmlns:m="http://schemas.openxmlformats.org/officeDocument/2006/math">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𝐼𝐶</m:t>
                        </m:r>
                      </m:e>
                      <m:sub>
                        <m:r>
                          <a:rPr lang="en-US" altLang="zh-CN" sz="2400" i="1" dirty="0">
                            <a:latin typeface="Cambria Math" panose="02040503050406030204" pitchFamily="18" charset="0"/>
                          </a:rPr>
                          <m:t>𝑖</m:t>
                        </m:r>
                      </m:sub>
                    </m:sSub>
                  </m:oMath>
                </a14:m>
                <a:r>
                  <a:rPr lang="zh-CN" altLang="en-US" sz="2400" dirty="0" smtClean="0"/>
                  <a:t>是第</a:t>
                </a:r>
                <a:r>
                  <a:rPr lang="en-US" altLang="zh-CN" sz="2400" dirty="0" err="1" smtClean="0"/>
                  <a:t>i</a:t>
                </a:r>
                <a:r>
                  <a:rPr lang="zh-CN" altLang="en-US" sz="2400" dirty="0" smtClean="0"/>
                  <a:t>类指令的数量，</a:t>
                </a:r>
                <a14:m>
                  <m:oMath xmlns:m="http://schemas.openxmlformats.org/officeDocument/2006/math">
                    <m:sSub>
                      <m:sSubPr>
                        <m:ctrlPr>
                          <a:rPr lang="en-US" altLang="zh-CN" sz="2400" i="1" dirty="0">
                            <a:latin typeface="Cambria Math" panose="02040503050406030204" pitchFamily="18" charset="0"/>
                            <a:ea typeface="Cambria Math" panose="02040503050406030204" pitchFamily="18" charset="0"/>
                          </a:rPr>
                        </m:ctrlPr>
                      </m:sSubPr>
                      <m:e>
                        <m:r>
                          <a:rPr lang="en-US" altLang="zh-CN" sz="2400" i="1" dirty="0">
                            <a:latin typeface="Cambria Math" panose="02040503050406030204" pitchFamily="18" charset="0"/>
                            <a:ea typeface="Cambria Math" panose="02040503050406030204" pitchFamily="18" charset="0"/>
                          </a:rPr>
                          <m:t>𝐶𝑃𝐼</m:t>
                        </m:r>
                      </m:e>
                      <m:sub>
                        <m:r>
                          <a:rPr lang="en-US" altLang="zh-CN" sz="2400" i="1" dirty="0">
                            <a:latin typeface="Cambria Math" panose="02040503050406030204" pitchFamily="18" charset="0"/>
                            <a:ea typeface="Cambria Math" panose="02040503050406030204" pitchFamily="18" charset="0"/>
                          </a:rPr>
                          <m:t>𝑖</m:t>
                        </m:r>
                      </m:sub>
                    </m:sSub>
                  </m:oMath>
                </a14:m>
                <a:r>
                  <a:rPr lang="zh-CN" altLang="en-US" sz="2400" dirty="0" smtClean="0"/>
                  <a:t>是第</a:t>
                </a:r>
                <a:r>
                  <a:rPr lang="en-US" altLang="zh-CN" sz="2400" dirty="0" err="1" smtClean="0"/>
                  <a:t>i</a:t>
                </a:r>
                <a:r>
                  <a:rPr lang="zh-CN" altLang="en-US" sz="2400" dirty="0" smtClean="0"/>
                  <a:t>类指令的</a:t>
                </a:r>
                <a:r>
                  <a:rPr lang="en-US" altLang="zh-CN" sz="2400" dirty="0" smtClean="0"/>
                  <a:t>CPI</a:t>
                </a:r>
              </a:p>
              <a:p>
                <a:r>
                  <a:rPr lang="zh-CN" altLang="en-US" sz="2400" dirty="0" smtClean="0"/>
                  <a:t>程序的</a:t>
                </a:r>
                <a:r>
                  <a:rPr lang="en-US" altLang="zh-CN" sz="2400" dirty="0" smtClean="0"/>
                  <a:t>CPU</a:t>
                </a:r>
                <a:r>
                  <a:rPr lang="zh-CN" altLang="en-US" sz="2400" dirty="0" smtClean="0"/>
                  <a:t>时间可以表示为</a:t>
                </a:r>
                <a:endParaRPr lang="en-US" altLang="zh-CN" sz="2400" dirty="0" smtClean="0"/>
              </a:p>
              <a:p>
                <a:endParaRPr lang="en-US" altLang="zh-CN" sz="2400" dirty="0" smtClean="0"/>
              </a:p>
              <a:p>
                <a:r>
                  <a:rPr lang="en-US" altLang="zh-CN" sz="2400" dirty="0"/>
                  <a:t> </a:t>
                </a:r>
                <a:r>
                  <a:rPr lang="en-US" altLang="zh-CN" sz="2400" dirty="0" smtClean="0"/>
                  <a:t>               </a:t>
                </a:r>
                <a14:m>
                  <m:oMath xmlns:m="http://schemas.openxmlformats.org/officeDocument/2006/math">
                    <m:r>
                      <m:rPr>
                        <m:sty m:val="p"/>
                      </m:rPr>
                      <a:rPr lang="en-US" altLang="zh-CN" sz="2400" dirty="0">
                        <a:latin typeface="Cambria Math" panose="02040503050406030204" pitchFamily="18" charset="0"/>
                      </a:rPr>
                      <m:t>CPU</m:t>
                    </m:r>
                    <m:r>
                      <a:rPr lang="zh-CN" altLang="en-US" sz="2400" i="1" dirty="0">
                        <a:latin typeface="Cambria Math" panose="02040503050406030204" pitchFamily="18" charset="0"/>
                      </a:rPr>
                      <m:t>时</m:t>
                    </m:r>
                    <m:r>
                      <a:rPr lang="zh-CN" altLang="en-US" sz="2400" b="0" i="1" dirty="0" smtClean="0">
                        <a:latin typeface="Cambria Math" panose="02040503050406030204" pitchFamily="18" charset="0"/>
                      </a:rPr>
                      <m:t>间</m:t>
                    </m:r>
                    <m:r>
                      <a:rPr lang="en-US" altLang="zh-CN" sz="2400" i="1" dirty="0">
                        <a:latin typeface="Cambria Math" panose="02040503050406030204" pitchFamily="18" charset="0"/>
                      </a:rPr>
                      <m:t>=</m:t>
                    </m:r>
                    <m:d>
                      <m:dPr>
                        <m:ctrlPr>
                          <a:rPr lang="en-US" altLang="zh-CN" sz="2400" i="1" dirty="0" smtClean="0">
                            <a:latin typeface="Cambria Math" panose="02040503050406030204" pitchFamily="18" charset="0"/>
                          </a:rPr>
                        </m:ctrlPr>
                      </m:dPr>
                      <m:e>
                        <m:nary>
                          <m:naryPr>
                            <m:chr m:val="∑"/>
                            <m:ctrlPr>
                              <a:rPr lang="en-US" altLang="zh-CN" sz="2400" i="1" dirty="0">
                                <a:latin typeface="Cambria Math" panose="02040503050406030204" pitchFamily="18" charset="0"/>
                              </a:rPr>
                            </m:ctrlPr>
                          </m:naryPr>
                          <m:sub>
                            <m:r>
                              <m:rPr>
                                <m:brk m:alnAt="23"/>
                              </m:rPr>
                              <a:rPr lang="en-US" altLang="zh-CN" sz="2400" i="1" dirty="0">
                                <a:latin typeface="Cambria Math" panose="02040503050406030204" pitchFamily="18" charset="0"/>
                              </a:rPr>
                              <m:t>𝑖</m:t>
                            </m:r>
                            <m:r>
                              <a:rPr lang="en-US" altLang="zh-CN" sz="2400" i="1" dirty="0">
                                <a:latin typeface="Cambria Math" panose="02040503050406030204" pitchFamily="18" charset="0"/>
                              </a:rPr>
                              <m:t>=1</m:t>
                            </m:r>
                          </m:sub>
                          <m:sup>
                            <m:r>
                              <a:rPr lang="en-US" altLang="zh-CN" sz="2400" i="1" dirty="0">
                                <a:latin typeface="Cambria Math" panose="02040503050406030204" pitchFamily="18" charset="0"/>
                              </a:rPr>
                              <m:t>𝑛</m:t>
                            </m:r>
                          </m:sup>
                          <m:e>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𝐼𝐶</m:t>
                                </m:r>
                              </m:e>
                              <m:sub>
                                <m:r>
                                  <a:rPr lang="en-US" altLang="zh-CN" sz="2400" i="1" dirty="0">
                                    <a:latin typeface="Cambria Math" panose="02040503050406030204" pitchFamily="18" charset="0"/>
                                  </a:rPr>
                                  <m:t>𝑖</m:t>
                                </m:r>
                              </m:sub>
                            </m:sSub>
                            <m:r>
                              <a:rPr lang="en-US" altLang="zh-CN" sz="2400" i="1" dirty="0">
                                <a:latin typeface="Cambria Math" panose="02040503050406030204" pitchFamily="18" charset="0"/>
                                <a:ea typeface="Cambria Math" panose="02040503050406030204" pitchFamily="18" charset="0"/>
                              </a:rPr>
                              <m:t>×</m:t>
                            </m:r>
                            <m:sSub>
                              <m:sSubPr>
                                <m:ctrlPr>
                                  <a:rPr lang="en-US" altLang="zh-CN" sz="2400" i="1" dirty="0">
                                    <a:latin typeface="Cambria Math" panose="02040503050406030204" pitchFamily="18" charset="0"/>
                                    <a:ea typeface="Cambria Math" panose="02040503050406030204" pitchFamily="18" charset="0"/>
                                  </a:rPr>
                                </m:ctrlPr>
                              </m:sSubPr>
                              <m:e>
                                <m:r>
                                  <a:rPr lang="en-US" altLang="zh-CN" sz="2400" i="1" dirty="0">
                                    <a:latin typeface="Cambria Math" panose="02040503050406030204" pitchFamily="18" charset="0"/>
                                    <a:ea typeface="Cambria Math" panose="02040503050406030204" pitchFamily="18" charset="0"/>
                                  </a:rPr>
                                  <m:t>𝐶𝑃𝐼</m:t>
                                </m:r>
                              </m:e>
                              <m:sub>
                                <m:r>
                                  <a:rPr lang="en-US" altLang="zh-CN" sz="2400" i="1" dirty="0">
                                    <a:latin typeface="Cambria Math" panose="02040503050406030204" pitchFamily="18" charset="0"/>
                                    <a:ea typeface="Cambria Math" panose="02040503050406030204" pitchFamily="18" charset="0"/>
                                  </a:rPr>
                                  <m:t>𝑖</m:t>
                                </m:r>
                              </m:sub>
                            </m:sSub>
                          </m:e>
                        </m:nary>
                      </m:e>
                    </m:d>
                    <m:r>
                      <a:rPr lang="en-US" altLang="zh-CN" sz="2400" i="1" dirty="0" smtClean="0">
                        <a:latin typeface="Cambria Math" panose="02040503050406030204" pitchFamily="18" charset="0"/>
                        <a:ea typeface="Cambria Math" panose="02040503050406030204" pitchFamily="18" charset="0"/>
                      </a:rPr>
                      <m:t>×</m:t>
                    </m:r>
                    <m:r>
                      <a:rPr lang="zh-CN" altLang="en-US" sz="2400" i="1" dirty="0">
                        <a:latin typeface="Cambria Math" panose="02040503050406030204" pitchFamily="18" charset="0"/>
                        <a:ea typeface="Cambria Math" panose="02040503050406030204" pitchFamily="18" charset="0"/>
                      </a:rPr>
                      <m:t>时钟</m:t>
                    </m:r>
                    <m:r>
                      <a:rPr lang="zh-CN" altLang="en-US" sz="2400" b="0" i="1" dirty="0" smtClean="0">
                        <a:latin typeface="Cambria Math" panose="02040503050406030204" pitchFamily="18" charset="0"/>
                        <a:ea typeface="Cambria Math" panose="02040503050406030204" pitchFamily="18" charset="0"/>
                      </a:rPr>
                      <m:t>周期</m:t>
                    </m:r>
                    <m:r>
                      <a:rPr lang="zh-CN" altLang="en-US" sz="2400" i="1" dirty="0" smtClean="0">
                        <a:latin typeface="Cambria Math" panose="02040503050406030204" pitchFamily="18" charset="0"/>
                        <a:ea typeface="Cambria Math" panose="02040503050406030204" pitchFamily="18" charset="0"/>
                      </a:rPr>
                      <m:t>时间</m:t>
                    </m:r>
                  </m:oMath>
                </a14:m>
                <a:endParaRPr lang="en-US" altLang="zh-CN" sz="2400" dirty="0" smtClean="0"/>
              </a:p>
              <a:p>
                <a:endParaRPr lang="en-US" altLang="zh-CN" sz="2400" dirty="0"/>
              </a:p>
              <a:p>
                <a:r>
                  <a:rPr lang="zh-CN" altLang="en-US" sz="2400" dirty="0" smtClean="0"/>
                  <a:t>总的</a:t>
                </a:r>
                <a:r>
                  <a:rPr lang="en-US" altLang="zh-CN" sz="2400" dirty="0" smtClean="0"/>
                  <a:t>CPI</a:t>
                </a:r>
                <a:r>
                  <a:rPr lang="zh-CN" altLang="en-US" sz="2400" dirty="0" smtClean="0"/>
                  <a:t>为：</a:t>
                </a:r>
                <a:endParaRPr lang="en-US" altLang="zh-CN" sz="2400" dirty="0" smtClean="0"/>
              </a:p>
              <a:p>
                <a:endParaRPr lang="en-US" altLang="zh-CN" sz="2400" dirty="0" smtClean="0"/>
              </a:p>
              <a:p>
                <a:pPr/>
                <a14:m>
                  <m:oMathPara xmlns:m="http://schemas.openxmlformats.org/officeDocument/2006/math">
                    <m:oMathParaPr>
                      <m:jc m:val="centerGroup"/>
                    </m:oMathParaPr>
                    <m:oMath xmlns:m="http://schemas.openxmlformats.org/officeDocument/2006/math">
                      <m:r>
                        <m:rPr>
                          <m:sty m:val="p"/>
                        </m:rPr>
                        <a:rPr lang="en-US" altLang="zh-CN" sz="2400" dirty="0">
                          <a:latin typeface="Cambria Math" panose="02040503050406030204" pitchFamily="18" charset="0"/>
                        </a:rPr>
                        <m:t>C</m:t>
                      </m:r>
                      <m:r>
                        <a:rPr lang="en-US" altLang="zh-CN" sz="2400" b="0" i="1" dirty="0" smtClean="0">
                          <a:latin typeface="Cambria Math" panose="02040503050406030204" pitchFamily="18" charset="0"/>
                        </a:rPr>
                        <m:t>𝑃𝐼</m:t>
                      </m:r>
                      <m:r>
                        <a:rPr lang="en-US" altLang="zh-CN" sz="2400" i="1" dirty="0">
                          <a:latin typeface="Cambria Math" panose="02040503050406030204" pitchFamily="18" charset="0"/>
                        </a:rPr>
                        <m:t>=</m:t>
                      </m:r>
                      <m:f>
                        <m:fPr>
                          <m:ctrlPr>
                            <a:rPr lang="en-US" altLang="zh-CN" sz="2400" i="1" dirty="0" smtClean="0">
                              <a:latin typeface="Cambria Math" panose="02040503050406030204" pitchFamily="18" charset="0"/>
                            </a:rPr>
                          </m:ctrlPr>
                        </m:fPr>
                        <m:num>
                          <m:nary>
                            <m:naryPr>
                              <m:chr m:val="∑"/>
                              <m:ctrlPr>
                                <a:rPr lang="en-US" altLang="zh-CN" sz="2400" i="1" dirty="0">
                                  <a:latin typeface="Cambria Math" panose="02040503050406030204" pitchFamily="18" charset="0"/>
                                </a:rPr>
                              </m:ctrlPr>
                            </m:naryPr>
                            <m:sub>
                              <m:r>
                                <m:rPr>
                                  <m:brk m:alnAt="23"/>
                                </m:rPr>
                                <a:rPr lang="en-US" altLang="zh-CN" sz="2400" i="1" dirty="0">
                                  <a:latin typeface="Cambria Math" panose="02040503050406030204" pitchFamily="18" charset="0"/>
                                </a:rPr>
                                <m:t>𝑖</m:t>
                              </m:r>
                              <m:r>
                                <a:rPr lang="en-US" altLang="zh-CN" sz="2400" i="1" dirty="0">
                                  <a:latin typeface="Cambria Math" panose="02040503050406030204" pitchFamily="18" charset="0"/>
                                </a:rPr>
                                <m:t>=1</m:t>
                              </m:r>
                            </m:sub>
                            <m:sup>
                              <m:r>
                                <a:rPr lang="en-US" altLang="zh-CN" sz="2400" i="1" dirty="0">
                                  <a:latin typeface="Cambria Math" panose="02040503050406030204" pitchFamily="18" charset="0"/>
                                </a:rPr>
                                <m:t>𝑛</m:t>
                              </m:r>
                            </m:sup>
                            <m:e>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𝐼𝐶</m:t>
                                  </m:r>
                                </m:e>
                                <m:sub>
                                  <m:r>
                                    <a:rPr lang="en-US" altLang="zh-CN" sz="2400" i="1" dirty="0">
                                      <a:latin typeface="Cambria Math" panose="02040503050406030204" pitchFamily="18" charset="0"/>
                                    </a:rPr>
                                    <m:t>𝑖</m:t>
                                  </m:r>
                                </m:sub>
                              </m:sSub>
                              <m:r>
                                <a:rPr lang="en-US" altLang="zh-CN" sz="2400" i="1" dirty="0">
                                  <a:latin typeface="Cambria Math" panose="02040503050406030204" pitchFamily="18" charset="0"/>
                                  <a:ea typeface="Cambria Math" panose="02040503050406030204" pitchFamily="18" charset="0"/>
                                </a:rPr>
                                <m:t>×</m:t>
                              </m:r>
                              <m:sSub>
                                <m:sSubPr>
                                  <m:ctrlPr>
                                    <a:rPr lang="en-US" altLang="zh-CN" sz="2400" i="1" dirty="0">
                                      <a:latin typeface="Cambria Math" panose="02040503050406030204" pitchFamily="18" charset="0"/>
                                      <a:ea typeface="Cambria Math" panose="02040503050406030204" pitchFamily="18" charset="0"/>
                                    </a:rPr>
                                  </m:ctrlPr>
                                </m:sSubPr>
                                <m:e>
                                  <m:r>
                                    <a:rPr lang="en-US" altLang="zh-CN" sz="2400" i="1" dirty="0">
                                      <a:latin typeface="Cambria Math" panose="02040503050406030204" pitchFamily="18" charset="0"/>
                                      <a:ea typeface="Cambria Math" panose="02040503050406030204" pitchFamily="18" charset="0"/>
                                    </a:rPr>
                                    <m:t>𝐶𝑃𝐼</m:t>
                                  </m:r>
                                </m:e>
                                <m:sub>
                                  <m:r>
                                    <a:rPr lang="en-US" altLang="zh-CN" sz="2400" i="1" dirty="0">
                                      <a:latin typeface="Cambria Math" panose="02040503050406030204" pitchFamily="18" charset="0"/>
                                      <a:ea typeface="Cambria Math" panose="02040503050406030204" pitchFamily="18" charset="0"/>
                                    </a:rPr>
                                    <m:t>𝑖</m:t>
                                  </m:r>
                                </m:sub>
                              </m:sSub>
                            </m:e>
                          </m:nary>
                        </m:num>
                        <m:den>
                          <m:r>
                            <a:rPr lang="zh-CN" altLang="en-US" sz="2400" i="1" dirty="0">
                              <a:latin typeface="Cambria Math" panose="02040503050406030204" pitchFamily="18" charset="0"/>
                            </a:rPr>
                            <m:t>指令</m:t>
                          </m:r>
                          <m:r>
                            <a:rPr lang="zh-CN" altLang="en-US" sz="2400" b="0" i="1" dirty="0" smtClean="0">
                              <a:latin typeface="Cambria Math" panose="02040503050406030204" pitchFamily="18" charset="0"/>
                            </a:rPr>
                            <m:t>总</m:t>
                          </m:r>
                          <m:r>
                            <a:rPr lang="zh-CN" altLang="en-US" sz="2400" i="1" dirty="0" smtClean="0">
                              <a:latin typeface="Cambria Math" panose="02040503050406030204" pitchFamily="18" charset="0"/>
                            </a:rPr>
                            <m:t>条数</m:t>
                          </m:r>
                        </m:den>
                      </m:f>
                      <m:r>
                        <a:rPr lang="en-US" altLang="zh-CN" sz="2400" b="0" i="1" dirty="0" smtClean="0">
                          <a:latin typeface="Cambria Math" panose="02040503050406030204" pitchFamily="18" charset="0"/>
                        </a:rPr>
                        <m:t>=</m:t>
                      </m:r>
                      <m:nary>
                        <m:naryPr>
                          <m:chr m:val="∑"/>
                          <m:ctrlPr>
                            <a:rPr lang="en-US" altLang="zh-CN" sz="2400" i="1" dirty="0" smtClean="0">
                              <a:latin typeface="Cambria Math" panose="02040503050406030204" pitchFamily="18" charset="0"/>
                            </a:rPr>
                          </m:ctrlPr>
                        </m:naryPr>
                        <m:sub>
                          <m:r>
                            <m:rPr>
                              <m:brk m:alnAt="23"/>
                            </m:rPr>
                            <a:rPr lang="en-US" altLang="zh-CN" sz="2400" i="1" dirty="0">
                              <a:latin typeface="Cambria Math" panose="02040503050406030204" pitchFamily="18" charset="0"/>
                            </a:rPr>
                            <m:t>𝑖</m:t>
                          </m:r>
                          <m:r>
                            <a:rPr lang="en-US" altLang="zh-CN" sz="2400" i="1" dirty="0">
                              <a:latin typeface="Cambria Math" panose="02040503050406030204" pitchFamily="18" charset="0"/>
                            </a:rPr>
                            <m:t>=1</m:t>
                          </m:r>
                        </m:sub>
                        <m:sup>
                          <m:r>
                            <a:rPr lang="en-US" altLang="zh-CN" sz="2400" i="1" dirty="0">
                              <a:latin typeface="Cambria Math" panose="02040503050406030204" pitchFamily="18" charset="0"/>
                            </a:rPr>
                            <m:t>𝑛</m:t>
                          </m:r>
                        </m:sup>
                        <m:e>
                          <m:f>
                            <m:fPr>
                              <m:ctrlPr>
                                <a:rPr lang="en-US" altLang="zh-CN" sz="2400" i="1" dirty="0" smtClean="0">
                                  <a:latin typeface="Cambria Math" panose="02040503050406030204" pitchFamily="18" charset="0"/>
                                </a:rPr>
                              </m:ctrlPr>
                            </m:fPr>
                            <m:num>
                              <m:sSub>
                                <m:sSubPr>
                                  <m:ctrlPr>
                                    <a:rPr lang="en-US" altLang="zh-CN" sz="2400" i="1" dirty="0">
                                      <a:latin typeface="Cambria Math" panose="02040503050406030204" pitchFamily="18" charset="0"/>
                                    </a:rPr>
                                  </m:ctrlPr>
                                </m:sSubPr>
                                <m:e>
                                  <m:r>
                                    <a:rPr lang="en-US" altLang="zh-CN" sz="2400" i="1" dirty="0">
                                      <a:latin typeface="Cambria Math" panose="02040503050406030204" pitchFamily="18" charset="0"/>
                                    </a:rPr>
                                    <m:t>𝐼𝐶</m:t>
                                  </m:r>
                                </m:e>
                                <m:sub>
                                  <m:r>
                                    <a:rPr lang="en-US" altLang="zh-CN" sz="2400" i="1" dirty="0">
                                      <a:latin typeface="Cambria Math" panose="02040503050406030204" pitchFamily="18" charset="0"/>
                                    </a:rPr>
                                    <m:t>𝑖</m:t>
                                  </m:r>
                                </m:sub>
                              </m:sSub>
                            </m:num>
                            <m:den>
                              <m:r>
                                <a:rPr lang="zh-CN" altLang="en-US" sz="2400" i="1" dirty="0">
                                  <a:latin typeface="Cambria Math" panose="02040503050406030204" pitchFamily="18" charset="0"/>
                                </a:rPr>
                                <m:t>指令</m:t>
                              </m:r>
                              <m:r>
                                <a:rPr lang="zh-CN" altLang="en-US" sz="2400" b="0" i="1" dirty="0" smtClean="0">
                                  <a:latin typeface="Cambria Math" panose="02040503050406030204" pitchFamily="18" charset="0"/>
                                </a:rPr>
                                <m:t>总</m:t>
                              </m:r>
                              <m:r>
                                <a:rPr lang="zh-CN" altLang="en-US" sz="2400" i="1" dirty="0" smtClean="0">
                                  <a:latin typeface="Cambria Math" panose="02040503050406030204" pitchFamily="18" charset="0"/>
                                </a:rPr>
                                <m:t>条数</m:t>
                              </m:r>
                            </m:den>
                          </m:f>
                          <m:r>
                            <a:rPr lang="en-US" altLang="zh-CN" sz="2400" i="1" dirty="0" smtClean="0">
                              <a:latin typeface="Cambria Math" panose="02040503050406030204" pitchFamily="18" charset="0"/>
                              <a:ea typeface="Cambria Math" panose="02040503050406030204" pitchFamily="18" charset="0"/>
                            </a:rPr>
                            <m:t>×</m:t>
                          </m:r>
                          <m:sSub>
                            <m:sSubPr>
                              <m:ctrlPr>
                                <a:rPr lang="en-US" altLang="zh-CN" sz="2400" i="1" dirty="0">
                                  <a:latin typeface="Cambria Math" panose="02040503050406030204" pitchFamily="18" charset="0"/>
                                  <a:ea typeface="Cambria Math" panose="02040503050406030204" pitchFamily="18" charset="0"/>
                                </a:rPr>
                              </m:ctrlPr>
                            </m:sSubPr>
                            <m:e>
                              <m:r>
                                <a:rPr lang="en-US" altLang="zh-CN" sz="2400" i="1" dirty="0">
                                  <a:latin typeface="Cambria Math" panose="02040503050406030204" pitchFamily="18" charset="0"/>
                                  <a:ea typeface="Cambria Math" panose="02040503050406030204" pitchFamily="18" charset="0"/>
                                </a:rPr>
                                <m:t>𝐶𝑃𝐼</m:t>
                              </m:r>
                            </m:e>
                            <m:sub>
                              <m:r>
                                <a:rPr lang="en-US" altLang="zh-CN" sz="2400" i="1" dirty="0">
                                  <a:latin typeface="Cambria Math" panose="02040503050406030204" pitchFamily="18" charset="0"/>
                                  <a:ea typeface="Cambria Math" panose="02040503050406030204" pitchFamily="18" charset="0"/>
                                </a:rPr>
                                <m:t>𝑖</m:t>
                              </m:r>
                            </m:sub>
                          </m:sSub>
                          <m:r>
                            <a:rPr lang="en-US" altLang="zh-CN" sz="2400" b="0" i="1" dirty="0" smtClean="0">
                              <a:latin typeface="Cambria Math" panose="02040503050406030204" pitchFamily="18" charset="0"/>
                              <a:ea typeface="Cambria Math" panose="02040503050406030204" pitchFamily="18" charset="0"/>
                            </a:rPr>
                            <m:t>         </m:t>
                          </m:r>
                        </m:e>
                      </m:nary>
                    </m:oMath>
                  </m:oMathPara>
                </a14:m>
                <a:endParaRPr lang="zh-CN" altLang="en-US" sz="2400" dirty="0"/>
              </a:p>
            </p:txBody>
          </p:sp>
        </mc:Choice>
        <mc:Fallback xmlns="">
          <p:sp>
            <p:nvSpPr>
              <p:cNvPr id="2" name="文本框 1"/>
              <p:cNvSpPr txBox="1">
                <a:spLocks noRot="1" noChangeAspect="1" noMove="1" noResize="1" noEditPoints="1" noAdjustHandles="1" noChangeArrowheads="1" noChangeShapeType="1" noTextEdit="1"/>
              </p:cNvSpPr>
              <p:nvPr/>
            </p:nvSpPr>
            <p:spPr>
              <a:xfrm>
                <a:off x="409433" y="573207"/>
                <a:ext cx="8297839" cy="5437964"/>
              </a:xfrm>
              <a:prstGeom prst="rect">
                <a:avLst/>
              </a:prstGeom>
              <a:blipFill rotWithShape="0">
                <a:blip r:embed="rId2"/>
                <a:stretch>
                  <a:fillRect l="-1102" t="-123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4823459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p:cNvSpPr txBox="1"/>
              <p:nvPr/>
            </p:nvSpPr>
            <p:spPr>
              <a:xfrm>
                <a:off x="0" y="491319"/>
                <a:ext cx="9144000" cy="6372514"/>
              </a:xfrm>
              <a:prstGeom prst="rect">
                <a:avLst/>
              </a:prstGeom>
              <a:noFill/>
            </p:spPr>
            <p:txBody>
              <a:bodyPr wrap="square" rtlCol="0">
                <a:spAutoFit/>
              </a:bodyPr>
              <a:lstStyle/>
              <a:p>
                <a:r>
                  <a:rPr lang="zh-CN" altLang="en-US" sz="2400" b="1" dirty="0" smtClean="0"/>
                  <a:t>例</a:t>
                </a:r>
                <a:r>
                  <a:rPr lang="zh-CN" altLang="en-US" sz="2400" dirty="0" smtClean="0"/>
                  <a:t>  假设有以下测量情况：</a:t>
                </a:r>
                <a:endParaRPr lang="en-US" altLang="zh-CN" sz="2400" dirty="0" smtClean="0"/>
              </a:p>
              <a:p>
                <a:r>
                  <a:rPr lang="en-US" altLang="zh-CN" sz="2400" dirty="0"/>
                  <a:t> </a:t>
                </a:r>
                <a:r>
                  <a:rPr lang="en-US" altLang="zh-CN" sz="2400" dirty="0" smtClean="0"/>
                  <a:t>     FP</a:t>
                </a:r>
                <a:r>
                  <a:rPr lang="zh-CN" altLang="en-US" sz="2400" dirty="0"/>
                  <a:t>运算</a:t>
                </a:r>
                <a:r>
                  <a:rPr lang="zh-CN" altLang="en-US" sz="2400" dirty="0" smtClean="0"/>
                  <a:t>频率</a:t>
                </a:r>
                <a:r>
                  <a:rPr lang="en-US" altLang="zh-CN" sz="2400" dirty="0" smtClean="0"/>
                  <a:t>=25%</a:t>
                </a:r>
                <a:r>
                  <a:rPr lang="zh-CN" altLang="en-US" sz="2400" dirty="0" smtClean="0"/>
                  <a:t>， </a:t>
                </a:r>
                <a:r>
                  <a:rPr lang="en-US" altLang="zh-CN" sz="2400" dirty="0" smtClean="0"/>
                  <a:t>FP</a:t>
                </a:r>
                <a:r>
                  <a:rPr lang="zh-CN" altLang="en-US" sz="2400" dirty="0" smtClean="0"/>
                  <a:t>运算的</a:t>
                </a:r>
                <a:r>
                  <a:rPr lang="en-US" altLang="zh-CN" sz="2400" dirty="0" smtClean="0"/>
                  <a:t>CPI=4</a:t>
                </a:r>
                <a:r>
                  <a:rPr lang="zh-CN" altLang="en-US" sz="2400" dirty="0" smtClean="0"/>
                  <a:t>，其他指令的</a:t>
                </a:r>
                <a:r>
                  <a:rPr lang="en-US" altLang="zh-CN" sz="2400" dirty="0" smtClean="0"/>
                  <a:t>CPI=1.33</a:t>
                </a:r>
              </a:p>
              <a:p>
                <a:r>
                  <a:rPr lang="en-US" altLang="zh-CN" sz="2400" dirty="0"/>
                  <a:t> </a:t>
                </a:r>
                <a:r>
                  <a:rPr lang="en-US" altLang="zh-CN" sz="2400" dirty="0" smtClean="0"/>
                  <a:t>     FPSQR</a:t>
                </a:r>
                <a:r>
                  <a:rPr lang="zh-CN" altLang="en-US" sz="2400" dirty="0" smtClean="0"/>
                  <a:t>运算</a:t>
                </a:r>
                <a:r>
                  <a:rPr lang="en-US" altLang="zh-CN" sz="2400" dirty="0" smtClean="0">
                    <a:latin typeface="宋体" panose="02010600030101010101" pitchFamily="2" charset="-122"/>
                    <a:ea typeface="宋体" panose="02010600030101010101" pitchFamily="2" charset="-122"/>
                  </a:rPr>
                  <a:t>(</a:t>
                </a:r>
                <a:r>
                  <a:rPr lang="zh-CN" altLang="en-US" sz="2400" dirty="0" smtClean="0">
                    <a:latin typeface="宋体" panose="02010600030101010101" pitchFamily="2" charset="-122"/>
                    <a:ea typeface="宋体" panose="02010600030101010101" pitchFamily="2" charset="-122"/>
                  </a:rPr>
                  <a:t>浮点平方根</a:t>
                </a:r>
                <a:r>
                  <a:rPr lang="en-US" altLang="zh-CN" sz="2400" dirty="0" smtClean="0">
                    <a:latin typeface="宋体" panose="02010600030101010101" pitchFamily="2" charset="-122"/>
                    <a:ea typeface="宋体" panose="02010600030101010101" pitchFamily="2" charset="-122"/>
                  </a:rPr>
                  <a:t>)</a:t>
                </a:r>
                <a:r>
                  <a:rPr lang="zh-CN" altLang="en-US" sz="2400" dirty="0" smtClean="0">
                    <a:latin typeface="宋体" panose="02010600030101010101" pitchFamily="2" charset="-122"/>
                    <a:ea typeface="宋体" panose="02010600030101010101" pitchFamily="2" charset="-122"/>
                  </a:rPr>
                  <a:t>频率</a:t>
                </a:r>
                <a:r>
                  <a:rPr lang="en-US" altLang="zh-CN" sz="2400" dirty="0" smtClean="0">
                    <a:latin typeface="宋体" panose="02010600030101010101" pitchFamily="2" charset="-122"/>
                    <a:ea typeface="宋体" panose="02010600030101010101" pitchFamily="2" charset="-122"/>
                  </a:rPr>
                  <a:t>=</a:t>
                </a:r>
                <a:r>
                  <a:rPr lang="en-US" altLang="zh-CN" sz="2400" dirty="0" smtClean="0">
                    <a:ea typeface="宋体" panose="02010600030101010101" pitchFamily="2" charset="-122"/>
                  </a:rPr>
                  <a:t>2%</a:t>
                </a:r>
                <a:r>
                  <a:rPr lang="zh-CN" altLang="en-US" sz="2400" dirty="0" smtClean="0">
                    <a:ea typeface="宋体" panose="02010600030101010101" pitchFamily="2" charset="-122"/>
                  </a:rPr>
                  <a:t>，</a:t>
                </a:r>
                <a:r>
                  <a:rPr lang="en-US" altLang="zh-CN" sz="2400" dirty="0" smtClean="0">
                    <a:ea typeface="宋体" panose="02010600030101010101" pitchFamily="2" charset="-122"/>
                  </a:rPr>
                  <a:t>FPSQR</a:t>
                </a:r>
                <a:r>
                  <a:rPr lang="zh-CN" altLang="en-US" sz="2400" dirty="0" smtClean="0">
                    <a:ea typeface="宋体" panose="02010600030101010101" pitchFamily="2" charset="-122"/>
                  </a:rPr>
                  <a:t>的</a:t>
                </a:r>
                <a:r>
                  <a:rPr lang="en-US" altLang="zh-CN" sz="2400" dirty="0" smtClean="0">
                    <a:ea typeface="宋体" panose="02010600030101010101" pitchFamily="2" charset="-122"/>
                  </a:rPr>
                  <a:t>CPI=20</a:t>
                </a:r>
              </a:p>
              <a:p>
                <a:r>
                  <a:rPr lang="en-US" altLang="zh-CN" sz="2400" dirty="0">
                    <a:ea typeface="宋体" panose="02010600030101010101" pitchFamily="2" charset="-122"/>
                  </a:rPr>
                  <a:t> </a:t>
                </a:r>
                <a:r>
                  <a:rPr lang="en-US" altLang="zh-CN" sz="2400" dirty="0" smtClean="0">
                    <a:ea typeface="宋体" panose="02010600030101010101" pitchFamily="2" charset="-122"/>
                  </a:rPr>
                  <a:t>    </a:t>
                </a:r>
                <a:r>
                  <a:rPr lang="zh-CN" altLang="en-US" sz="2400" dirty="0" smtClean="0">
                    <a:ea typeface="宋体" panose="02010600030101010101" pitchFamily="2" charset="-122"/>
                  </a:rPr>
                  <a:t>有两种设计方案，一种方案将</a:t>
                </a:r>
                <a:r>
                  <a:rPr lang="en-US" altLang="zh-CN" sz="2400" dirty="0" smtClean="0">
                    <a:ea typeface="宋体" panose="02010600030101010101" pitchFamily="2" charset="-122"/>
                  </a:rPr>
                  <a:t>FPSQR</a:t>
                </a:r>
                <a:r>
                  <a:rPr lang="zh-CN" altLang="en-US" sz="2400" dirty="0" smtClean="0">
                    <a:ea typeface="宋体" panose="02010600030101010101" pitchFamily="2" charset="-122"/>
                  </a:rPr>
                  <a:t>的</a:t>
                </a:r>
                <a:r>
                  <a:rPr lang="en-US" altLang="zh-CN" sz="2400" dirty="0" smtClean="0">
                    <a:ea typeface="宋体" panose="02010600030101010101" pitchFamily="2" charset="-122"/>
                  </a:rPr>
                  <a:t>CPI</a:t>
                </a:r>
                <a:r>
                  <a:rPr lang="zh-CN" altLang="en-US" sz="2400" dirty="0" smtClean="0">
                    <a:ea typeface="宋体" panose="02010600030101010101" pitchFamily="2" charset="-122"/>
                  </a:rPr>
                  <a:t>降至</a:t>
                </a:r>
                <a:r>
                  <a:rPr lang="en-US" altLang="zh-CN" sz="2400" dirty="0" smtClean="0">
                    <a:ea typeface="宋体" panose="02010600030101010101" pitchFamily="2" charset="-122"/>
                  </a:rPr>
                  <a:t>2</a:t>
                </a:r>
                <a:r>
                  <a:rPr lang="zh-CN" altLang="en-US" sz="2400" dirty="0" smtClean="0">
                    <a:ea typeface="宋体" panose="02010600030101010101" pitchFamily="2" charset="-122"/>
                  </a:rPr>
                  <a:t>。另外一 种将</a:t>
                </a:r>
                <a:endParaRPr lang="en-US" altLang="zh-CN" sz="2400" dirty="0" smtClean="0">
                  <a:ea typeface="宋体" panose="02010600030101010101" pitchFamily="2" charset="-122"/>
                </a:endParaRPr>
              </a:p>
              <a:p>
                <a:r>
                  <a:rPr lang="en-US" altLang="zh-CN" sz="2400" dirty="0">
                    <a:ea typeface="宋体" panose="02010600030101010101" pitchFamily="2" charset="-122"/>
                  </a:rPr>
                  <a:t> </a:t>
                </a:r>
                <a:r>
                  <a:rPr lang="en-US" altLang="zh-CN" sz="2400" dirty="0" smtClean="0">
                    <a:ea typeface="宋体" panose="02010600030101010101" pitchFamily="2" charset="-122"/>
                  </a:rPr>
                  <a:t>   </a:t>
                </a:r>
                <a:r>
                  <a:rPr lang="zh-CN" altLang="en-US" sz="2400" dirty="0" smtClean="0">
                    <a:ea typeface="宋体" panose="02010600030101010101" pitchFamily="2" charset="-122"/>
                  </a:rPr>
                  <a:t> 所有</a:t>
                </a:r>
                <a:r>
                  <a:rPr lang="en-US" altLang="zh-CN" sz="2400" dirty="0" smtClean="0">
                    <a:ea typeface="宋体" panose="02010600030101010101" pitchFamily="2" charset="-122"/>
                  </a:rPr>
                  <a:t>FP</a:t>
                </a:r>
                <a:r>
                  <a:rPr lang="zh-CN" altLang="en-US" sz="2400" dirty="0" smtClean="0">
                    <a:ea typeface="宋体" panose="02010600030101010101" pitchFamily="2" charset="-122"/>
                  </a:rPr>
                  <a:t>运算</a:t>
                </a:r>
                <a:r>
                  <a:rPr lang="en-US" altLang="zh-CN" sz="2400" dirty="0" smtClean="0">
                    <a:ea typeface="宋体" panose="02010600030101010101" pitchFamily="2" charset="-122"/>
                  </a:rPr>
                  <a:t>CPI</a:t>
                </a:r>
                <a:r>
                  <a:rPr lang="zh-CN" altLang="en-US" sz="2400" dirty="0" smtClean="0">
                    <a:ea typeface="宋体" panose="02010600030101010101" pitchFamily="2" charset="-122"/>
                  </a:rPr>
                  <a:t>降至</a:t>
                </a:r>
                <a:r>
                  <a:rPr lang="en-US" altLang="zh-CN" sz="2400" dirty="0" smtClean="0">
                    <a:ea typeface="宋体" panose="02010600030101010101" pitchFamily="2" charset="-122"/>
                  </a:rPr>
                  <a:t>2.5</a:t>
                </a:r>
                <a:r>
                  <a:rPr lang="zh-CN" altLang="en-US" sz="2400" dirty="0" smtClean="0">
                    <a:ea typeface="宋体" panose="02010600030101010101" pitchFamily="2" charset="-122"/>
                  </a:rPr>
                  <a:t>，用处理器性能公式对比两种方案</a:t>
                </a:r>
                <a:endParaRPr lang="en-US" altLang="zh-CN" sz="2400" dirty="0" smtClean="0">
                  <a:ea typeface="宋体" panose="02010600030101010101" pitchFamily="2" charset="-122"/>
                </a:endParaRPr>
              </a:p>
              <a:p>
                <a:endParaRPr lang="en-US" altLang="zh-CN" sz="2400" dirty="0" smtClean="0">
                  <a:ea typeface="宋体" panose="02010600030101010101" pitchFamily="2" charset="-122"/>
                </a:endParaRPr>
              </a:p>
              <a:p>
                <a:endParaRPr lang="en-US" altLang="zh-CN" sz="2400" dirty="0">
                  <a:ea typeface="宋体" panose="02010600030101010101" pitchFamily="2" charset="-122"/>
                </a:endParaRPr>
              </a:p>
              <a:p>
                <a:r>
                  <a:rPr lang="zh-CN" altLang="en-US" sz="2400" dirty="0" smtClean="0"/>
                  <a:t>仅有</a:t>
                </a:r>
                <a:r>
                  <a:rPr lang="en-US" altLang="zh-CN" sz="2400" dirty="0" smtClean="0"/>
                  <a:t>CPI</a:t>
                </a:r>
                <a:r>
                  <a:rPr lang="zh-CN" altLang="en-US" sz="2400" dirty="0" smtClean="0"/>
                  <a:t>发生改变，指令条数和时钟周期不变。每改进前的原</a:t>
                </a:r>
                <a:r>
                  <a:rPr lang="en-US" altLang="zh-CN" sz="2400" dirty="0" smtClean="0"/>
                  <a:t>CPI</a:t>
                </a:r>
                <a:r>
                  <a:rPr lang="zh-CN" altLang="en-US" sz="2400" dirty="0" smtClean="0"/>
                  <a:t>：</a:t>
                </a:r>
                <a:endParaRPr lang="en-US" altLang="zh-CN" sz="2400" dirty="0" smtClean="0"/>
              </a:p>
              <a:p>
                <a:endParaRPr lang="en-US" altLang="zh-CN" sz="2400" dirty="0"/>
              </a:p>
              <a:p>
                <a:pPr/>
                <a14:m>
                  <m:oMathPara xmlns:m="http://schemas.openxmlformats.org/officeDocument/2006/math">
                    <m:oMathParaPr>
                      <m:jc m:val="centerGroup"/>
                    </m:oMathParaPr>
                    <m:oMath xmlns:m="http://schemas.openxmlformats.org/officeDocument/2006/math">
                      <m:r>
                        <a:rPr lang="zh-CN" altLang="en-US" sz="2400" dirty="0">
                          <a:latin typeface="Cambria Math" panose="02040503050406030204" pitchFamily="18" charset="0"/>
                        </a:rPr>
                        <m:t>原</m:t>
                      </m:r>
                      <m:r>
                        <m:rPr>
                          <m:sty m:val="p"/>
                        </m:rPr>
                        <a:rPr lang="en-US" altLang="zh-CN" sz="2400" i="1" dirty="0">
                          <a:latin typeface="Cambria Math" panose="02040503050406030204" pitchFamily="18" charset="0"/>
                        </a:rPr>
                        <m:t>CPI</m:t>
                      </m:r>
                      <m:r>
                        <a:rPr lang="en-US" altLang="zh-CN" sz="2400" b="0" i="1" dirty="0" smtClean="0">
                          <a:latin typeface="Cambria Math" panose="02040503050406030204" pitchFamily="18" charset="0"/>
                        </a:rPr>
                        <m:t>=</m:t>
                      </m:r>
                      <m:nary>
                        <m:naryPr>
                          <m:chr m:val="∑"/>
                          <m:ctrlPr>
                            <a:rPr lang="en-US" altLang="zh-CN" sz="2400" b="0" i="1" dirty="0" smtClean="0">
                              <a:latin typeface="Cambria Math" panose="02040503050406030204" pitchFamily="18" charset="0"/>
                            </a:rPr>
                          </m:ctrlPr>
                        </m:naryPr>
                        <m:sub>
                          <m:r>
                            <m:rPr>
                              <m:brk m:alnAt="23"/>
                            </m:rPr>
                            <a:rPr lang="en-US" altLang="zh-CN" sz="2400" b="0" i="1" dirty="0" smtClean="0">
                              <a:latin typeface="Cambria Math" panose="02040503050406030204" pitchFamily="18" charset="0"/>
                            </a:rPr>
                            <m:t>𝑖</m:t>
                          </m:r>
                          <m:r>
                            <a:rPr lang="en-US" altLang="zh-CN" sz="2400" b="0" i="1" dirty="0" smtClean="0">
                              <a:latin typeface="Cambria Math" panose="02040503050406030204" pitchFamily="18" charset="0"/>
                            </a:rPr>
                            <m:t>=1</m:t>
                          </m:r>
                        </m:sub>
                        <m:sup>
                          <m:r>
                            <a:rPr lang="en-US" altLang="zh-CN" sz="2400" b="0" i="1" dirty="0" smtClean="0">
                              <a:latin typeface="Cambria Math" panose="02040503050406030204" pitchFamily="18" charset="0"/>
                            </a:rPr>
                            <m:t>𝑛</m:t>
                          </m:r>
                        </m:sup>
                        <m:e>
                          <m:sSub>
                            <m:sSubPr>
                              <m:ctrlPr>
                                <a:rPr lang="en-US" altLang="zh-CN" sz="2400" b="0" i="1" dirty="0" smtClean="0">
                                  <a:latin typeface="Cambria Math" panose="02040503050406030204" pitchFamily="18" charset="0"/>
                                </a:rPr>
                              </m:ctrlPr>
                            </m:sSubPr>
                            <m:e>
                              <m:r>
                                <m:rPr>
                                  <m:sty m:val="p"/>
                                </m:rPr>
                                <a:rPr lang="en-US" altLang="zh-CN" sz="2400" i="1" dirty="0">
                                  <a:latin typeface="Cambria Math" panose="02040503050406030204" pitchFamily="18" charset="0"/>
                                </a:rPr>
                                <m:t>CPI</m:t>
                              </m:r>
                            </m:e>
                            <m:sub>
                              <m:r>
                                <a:rPr lang="en-US" altLang="zh-CN" sz="2400" b="0" i="1" dirty="0" smtClean="0">
                                  <a:latin typeface="Cambria Math" panose="02040503050406030204" pitchFamily="18" charset="0"/>
                                </a:rPr>
                                <m:t>𝑖</m:t>
                              </m:r>
                            </m:sub>
                          </m:sSub>
                          <m:r>
                            <a:rPr lang="en-US" altLang="zh-CN" sz="2400" b="0" i="1" dirty="0" smtClean="0">
                              <a:latin typeface="Cambria Math" panose="02040503050406030204" pitchFamily="18" charset="0"/>
                              <a:ea typeface="Cambria Math" panose="02040503050406030204" pitchFamily="18" charset="0"/>
                            </a:rPr>
                            <m:t>×</m:t>
                          </m:r>
                          <m:d>
                            <m:dPr>
                              <m:ctrlPr>
                                <a:rPr lang="en-US" altLang="zh-CN" sz="2400" b="0" i="1" dirty="0" smtClean="0">
                                  <a:latin typeface="Cambria Math" panose="02040503050406030204" pitchFamily="18" charset="0"/>
                                  <a:ea typeface="Cambria Math" panose="02040503050406030204" pitchFamily="18" charset="0"/>
                                </a:rPr>
                              </m:ctrlPr>
                            </m:dPr>
                            <m:e>
                              <m:f>
                                <m:fPr>
                                  <m:ctrlPr>
                                    <a:rPr lang="en-US" altLang="zh-CN" sz="2400" b="0" i="1" dirty="0" smtClean="0">
                                      <a:latin typeface="Cambria Math" panose="02040503050406030204" pitchFamily="18" charset="0"/>
                                      <a:ea typeface="Cambria Math" panose="02040503050406030204" pitchFamily="18" charset="0"/>
                                    </a:rPr>
                                  </m:ctrlPr>
                                </m:fPr>
                                <m:num>
                                  <m:sSub>
                                    <m:sSubPr>
                                      <m:ctrlPr>
                                        <a:rPr lang="en-US" altLang="zh-CN" sz="2400" b="0" i="1" dirty="0" smtClean="0">
                                          <a:latin typeface="Cambria Math" panose="02040503050406030204" pitchFamily="18" charset="0"/>
                                          <a:ea typeface="Cambria Math" panose="02040503050406030204" pitchFamily="18" charset="0"/>
                                        </a:rPr>
                                      </m:ctrlPr>
                                    </m:sSubPr>
                                    <m:e>
                                      <m:r>
                                        <a:rPr lang="en-US" altLang="zh-CN" sz="2400" b="0" i="1" dirty="0" smtClean="0">
                                          <a:latin typeface="Cambria Math" panose="02040503050406030204" pitchFamily="18" charset="0"/>
                                          <a:ea typeface="Cambria Math" panose="02040503050406030204" pitchFamily="18" charset="0"/>
                                        </a:rPr>
                                        <m:t>𝐼𝐶</m:t>
                                      </m:r>
                                    </m:e>
                                    <m:sub>
                                      <m:r>
                                        <a:rPr lang="en-US" altLang="zh-CN" sz="2400" b="0" i="1" dirty="0" smtClean="0">
                                          <a:latin typeface="Cambria Math" panose="02040503050406030204" pitchFamily="18" charset="0"/>
                                          <a:ea typeface="Cambria Math" panose="02040503050406030204" pitchFamily="18" charset="0"/>
                                        </a:rPr>
                                        <m:t>𝑖</m:t>
                                      </m:r>
                                    </m:sub>
                                  </m:sSub>
                                </m:num>
                                <m:den>
                                  <m:r>
                                    <a:rPr lang="zh-CN" altLang="en-US" sz="2400" i="1" dirty="0">
                                      <a:latin typeface="Cambria Math" panose="02040503050406030204" pitchFamily="18" charset="0"/>
                                      <a:ea typeface="Cambria Math" panose="02040503050406030204" pitchFamily="18" charset="0"/>
                                    </a:rPr>
                                    <m:t>指令</m:t>
                                  </m:r>
                                  <m:r>
                                    <a:rPr lang="zh-CN" altLang="en-US" sz="2400" b="0" i="1" dirty="0" smtClean="0">
                                      <a:latin typeface="Cambria Math" panose="02040503050406030204" pitchFamily="18" charset="0"/>
                                      <a:ea typeface="Cambria Math" panose="02040503050406030204" pitchFamily="18" charset="0"/>
                                    </a:rPr>
                                    <m:t>数</m:t>
                                  </m:r>
                                </m:den>
                              </m:f>
                            </m:e>
                          </m:d>
                          <m:r>
                            <a:rPr lang="en-US" altLang="zh-CN" sz="2400" b="0" i="1" dirty="0" smtClean="0">
                              <a:latin typeface="Cambria Math" panose="02040503050406030204" pitchFamily="18" charset="0"/>
                              <a:ea typeface="Cambria Math" panose="02040503050406030204" pitchFamily="18" charset="0"/>
                            </a:rPr>
                            <m:t>=</m:t>
                          </m:r>
                          <m:d>
                            <m:dPr>
                              <m:ctrlPr>
                                <a:rPr lang="en-US" altLang="zh-CN" sz="2400" b="0" i="1" dirty="0" smtClean="0">
                                  <a:latin typeface="Cambria Math" panose="02040503050406030204" pitchFamily="18" charset="0"/>
                                  <a:ea typeface="Cambria Math" panose="02040503050406030204" pitchFamily="18" charset="0"/>
                                </a:rPr>
                              </m:ctrlPr>
                            </m:dPr>
                            <m:e>
                              <m:r>
                                <a:rPr lang="en-US" altLang="zh-CN" sz="2400" b="0" i="1" dirty="0" smtClean="0">
                                  <a:latin typeface="Cambria Math" panose="02040503050406030204" pitchFamily="18" charset="0"/>
                                  <a:ea typeface="Cambria Math" panose="02040503050406030204" pitchFamily="18" charset="0"/>
                                </a:rPr>
                                <m:t>4×25%</m:t>
                              </m:r>
                            </m:e>
                          </m:d>
                          <m:r>
                            <a:rPr lang="en-US" altLang="zh-CN" sz="2400" b="0" i="1" dirty="0" smtClean="0">
                              <a:latin typeface="Cambria Math" panose="02040503050406030204" pitchFamily="18" charset="0"/>
                              <a:ea typeface="Cambria Math" panose="02040503050406030204" pitchFamily="18" charset="0"/>
                            </a:rPr>
                            <m:t>+</m:t>
                          </m:r>
                          <m:d>
                            <m:dPr>
                              <m:ctrlPr>
                                <a:rPr lang="en-US" altLang="zh-CN" sz="2400" b="0" i="1" dirty="0" smtClean="0">
                                  <a:latin typeface="Cambria Math" panose="02040503050406030204" pitchFamily="18" charset="0"/>
                                  <a:ea typeface="Cambria Math" panose="02040503050406030204" pitchFamily="18" charset="0"/>
                                </a:rPr>
                              </m:ctrlPr>
                            </m:dPr>
                            <m:e>
                              <m:r>
                                <a:rPr lang="en-US" altLang="zh-CN" sz="2400" b="0" i="1" dirty="0" smtClean="0">
                                  <a:latin typeface="Cambria Math" panose="02040503050406030204" pitchFamily="18" charset="0"/>
                                  <a:ea typeface="Cambria Math" panose="02040503050406030204" pitchFamily="18" charset="0"/>
                                </a:rPr>
                                <m:t>1.33×75%</m:t>
                              </m:r>
                            </m:e>
                          </m:d>
                          <m:r>
                            <a:rPr lang="en-US" altLang="zh-CN" sz="2400" b="0" i="1" dirty="0" smtClean="0">
                              <a:latin typeface="Cambria Math" panose="02040503050406030204" pitchFamily="18" charset="0"/>
                              <a:ea typeface="Cambria Math" panose="02040503050406030204" pitchFamily="18" charset="0"/>
                            </a:rPr>
                            <m:t>=2</m:t>
                          </m:r>
                        </m:e>
                      </m:nary>
                    </m:oMath>
                  </m:oMathPara>
                </a14:m>
                <a:endParaRPr lang="en-US" altLang="zh-CN" sz="2400" dirty="0"/>
              </a:p>
              <a:p>
                <a:endParaRPr lang="en-US" altLang="zh-CN" sz="2400" dirty="0"/>
              </a:p>
              <a:p>
                <a:r>
                  <a:rPr lang="zh-CN" altLang="en-US" sz="2400" dirty="0"/>
                  <a:t>可以用原</a:t>
                </a:r>
                <a:r>
                  <a:rPr lang="en-US" altLang="zh-CN" sz="2400" dirty="0"/>
                  <a:t>CPI</a:t>
                </a:r>
                <a:r>
                  <a:rPr lang="zh-CN" altLang="en-US" sz="2400" dirty="0"/>
                  <a:t>减去节省的周期数</a:t>
                </a:r>
                <a:r>
                  <a:rPr lang="zh-CN" altLang="en-US" sz="2400" dirty="0" smtClean="0"/>
                  <a:t>得到改进</a:t>
                </a:r>
                <a:r>
                  <a:rPr lang="en-US" altLang="zh-CN" sz="2400" dirty="0" smtClean="0"/>
                  <a:t>FPSQR</a:t>
                </a:r>
                <a:r>
                  <a:rPr lang="zh-CN" altLang="en-US" sz="2400" dirty="0" smtClean="0"/>
                  <a:t>后的</a:t>
                </a:r>
                <a:r>
                  <a:rPr lang="en-US" altLang="zh-CN" sz="2400" dirty="0" smtClean="0"/>
                  <a:t>CPI</a:t>
                </a:r>
              </a:p>
              <a:p>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sz="2400" b="0" i="1" smtClean="0">
                              <a:latin typeface="Cambria Math" panose="02040503050406030204" pitchFamily="18" charset="0"/>
                            </a:rPr>
                          </m:ctrlPr>
                        </m:sSubPr>
                        <m:e>
                          <m:r>
                            <m:rPr>
                              <m:sty m:val="p"/>
                            </m:rPr>
                            <a:rPr lang="en-US" altLang="zh-CN" sz="2400" i="1">
                              <a:latin typeface="Cambria Math" panose="02040503050406030204" pitchFamily="18" charset="0"/>
                            </a:rPr>
                            <m:t>CPI</m:t>
                          </m:r>
                        </m:e>
                        <m:sub>
                          <m:r>
                            <a:rPr lang="zh-CN" altLang="en-US" sz="2400" i="1">
                              <a:latin typeface="Cambria Math" panose="02040503050406030204" pitchFamily="18" charset="0"/>
                            </a:rPr>
                            <m:t>改进</m:t>
                          </m:r>
                          <m:r>
                            <m:rPr>
                              <m:sty m:val="p"/>
                            </m:rPr>
                            <a:rPr lang="en-US" altLang="zh-CN" sz="2400" i="1">
                              <a:latin typeface="Cambria Math" panose="02040503050406030204" pitchFamily="18" charset="0"/>
                            </a:rPr>
                            <m:t>FPSQR</m:t>
                          </m:r>
                          <m:r>
                            <a:rPr lang="zh-CN" altLang="en-US" sz="2400" b="0" i="1" smtClean="0">
                              <a:latin typeface="Cambria Math" panose="02040503050406030204" pitchFamily="18" charset="0"/>
                            </a:rPr>
                            <m:t>后</m:t>
                          </m:r>
                        </m:sub>
                      </m:sSub>
                      <m:r>
                        <a:rPr lang="en-US" altLang="zh-CN"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m:rPr>
                              <m:sty m:val="p"/>
                            </m:rPr>
                            <a:rPr lang="en-US" altLang="zh-CN" sz="2400" i="1">
                              <a:latin typeface="Cambria Math" panose="02040503050406030204" pitchFamily="18" charset="0"/>
                            </a:rPr>
                            <m:t>CPI</m:t>
                          </m:r>
                        </m:e>
                        <m:sub>
                          <m:r>
                            <a:rPr lang="zh-CN" altLang="en-US" sz="2400" b="0" i="1" smtClean="0">
                              <a:latin typeface="Cambria Math" panose="02040503050406030204" pitchFamily="18" charset="0"/>
                            </a:rPr>
                            <m:t>原</m:t>
                          </m:r>
                        </m:sub>
                      </m:sSub>
                      <m:r>
                        <a:rPr lang="en-US" altLang="zh-CN" sz="2400" b="0" i="1" smtClean="0">
                          <a:latin typeface="Cambria Math" panose="02040503050406030204" pitchFamily="18" charset="0"/>
                        </a:rPr>
                        <m:t>−2%</m:t>
                      </m:r>
                      <m:r>
                        <a:rPr lang="en-US" altLang="zh-CN" sz="2400" b="0" i="1" smtClean="0">
                          <a:latin typeface="Cambria Math" panose="02040503050406030204" pitchFamily="18" charset="0"/>
                          <a:ea typeface="Cambria Math" panose="02040503050406030204" pitchFamily="18" charset="0"/>
                        </a:rPr>
                        <m:t>×</m:t>
                      </m:r>
                      <m:d>
                        <m:dPr>
                          <m:ctrlPr>
                            <a:rPr lang="en-US" altLang="zh-CN" sz="2400" b="0" i="1" smtClean="0">
                              <a:latin typeface="Cambria Math" panose="02040503050406030204" pitchFamily="18" charset="0"/>
                              <a:ea typeface="Cambria Math" panose="02040503050406030204" pitchFamily="18" charset="0"/>
                            </a:rPr>
                          </m:ctrlPr>
                        </m:dPr>
                        <m:e>
                          <m:sSub>
                            <m:sSubPr>
                              <m:ctrlPr>
                                <a:rPr lang="en-US" altLang="zh-CN" sz="2400" b="0" i="1" smtClean="0">
                                  <a:latin typeface="Cambria Math" panose="02040503050406030204" pitchFamily="18" charset="0"/>
                                  <a:ea typeface="Cambria Math" panose="02040503050406030204" pitchFamily="18" charset="0"/>
                                </a:rPr>
                              </m:ctrlPr>
                            </m:sSubPr>
                            <m:e>
                              <m:r>
                                <a:rPr lang="en-US" altLang="zh-CN" sz="2400" b="0" i="1" smtClean="0">
                                  <a:latin typeface="Cambria Math" panose="02040503050406030204" pitchFamily="18" charset="0"/>
                                  <a:ea typeface="Cambria Math" panose="02040503050406030204" pitchFamily="18" charset="0"/>
                                </a:rPr>
                                <m:t>𝐶𝑃𝐼</m:t>
                              </m:r>
                            </m:e>
                            <m:sub>
                              <m:r>
                                <a:rPr lang="zh-CN" altLang="en-US" sz="2400" b="0" i="1" smtClean="0">
                                  <a:latin typeface="Cambria Math" panose="02040503050406030204" pitchFamily="18" charset="0"/>
                                  <a:ea typeface="Cambria Math" panose="02040503050406030204" pitchFamily="18" charset="0"/>
                                </a:rPr>
                                <m:t>旧</m:t>
                              </m:r>
                              <m:r>
                                <a:rPr lang="en-US" altLang="zh-CN" sz="2400" b="0" i="1" smtClean="0">
                                  <a:latin typeface="Cambria Math" panose="02040503050406030204" pitchFamily="18" charset="0"/>
                                  <a:ea typeface="Cambria Math" panose="02040503050406030204" pitchFamily="18" charset="0"/>
                                </a:rPr>
                                <m:t>𝐹𝑃𝑆𝑄𝑅</m:t>
                              </m:r>
                            </m:sub>
                          </m:sSub>
                          <m:r>
                            <a:rPr lang="en-US" altLang="zh-CN" sz="2400" b="0" i="1" smtClean="0">
                              <a:latin typeface="Cambria Math" panose="02040503050406030204" pitchFamily="18" charset="0"/>
                              <a:ea typeface="Cambria Math" panose="02040503050406030204" pitchFamily="18" charset="0"/>
                            </a:rPr>
                            <m:t>−</m:t>
                          </m:r>
                          <m:sSub>
                            <m:sSubPr>
                              <m:ctrlPr>
                                <a:rPr lang="en-US" altLang="zh-CN" sz="2400" b="0" i="1" smtClean="0">
                                  <a:latin typeface="Cambria Math" panose="02040503050406030204" pitchFamily="18" charset="0"/>
                                  <a:ea typeface="Cambria Math" panose="02040503050406030204" pitchFamily="18" charset="0"/>
                                </a:rPr>
                              </m:ctrlPr>
                            </m:sSubPr>
                            <m:e>
                              <m:r>
                                <a:rPr lang="en-US" altLang="zh-CN" sz="2400" b="0" i="1" smtClean="0">
                                  <a:latin typeface="Cambria Math" panose="02040503050406030204" pitchFamily="18" charset="0"/>
                                  <a:ea typeface="Cambria Math" panose="02040503050406030204" pitchFamily="18" charset="0"/>
                                </a:rPr>
                                <m:t>𝐶𝑃𝐼</m:t>
                              </m:r>
                            </m:e>
                            <m:sub>
                              <m:r>
                                <a:rPr lang="zh-CN" altLang="en-US" sz="2400" b="0" i="1" smtClean="0">
                                  <a:latin typeface="Cambria Math" panose="02040503050406030204" pitchFamily="18" charset="0"/>
                                  <a:ea typeface="Cambria Math" panose="02040503050406030204" pitchFamily="18" charset="0"/>
                                </a:rPr>
                                <m:t>新</m:t>
                              </m:r>
                              <m:r>
                                <m:rPr>
                                  <m:sty m:val="p"/>
                                </m:rPr>
                                <a:rPr lang="en-US" altLang="zh-CN" sz="2400" i="1">
                                  <a:latin typeface="Cambria Math" panose="02040503050406030204" pitchFamily="18" charset="0"/>
                                  <a:ea typeface="Cambria Math" panose="02040503050406030204" pitchFamily="18" charset="0"/>
                                </a:rPr>
                                <m:t>FPSQR</m:t>
                              </m:r>
                            </m:sub>
                          </m:sSub>
                        </m:e>
                      </m:d>
                    </m:oMath>
                  </m:oMathPara>
                </a14:m>
                <a:endParaRPr lang="en-US" altLang="zh-CN" sz="2400" dirty="0" smtClean="0"/>
              </a:p>
              <a:p>
                <a:r>
                  <a:rPr lang="en-US" altLang="zh-CN" sz="2400" dirty="0"/>
                  <a:t> </a:t>
                </a:r>
                <a:r>
                  <a:rPr lang="en-US" altLang="zh-CN" sz="2400" dirty="0" smtClean="0"/>
                  <a:t>                                 =2.0-2%</a:t>
                </a:r>
                <a14:m>
                  <m:oMath xmlns:m="http://schemas.openxmlformats.org/officeDocument/2006/math">
                    <m:r>
                      <a:rPr lang="en-US" altLang="zh-CN" sz="2400" i="1">
                        <a:latin typeface="Cambria Math" panose="02040503050406030204" pitchFamily="18" charset="0"/>
                        <a:ea typeface="Cambria Math" panose="02040503050406030204" pitchFamily="18" charset="0"/>
                      </a:rPr>
                      <m:t>×</m:t>
                    </m:r>
                  </m:oMath>
                </a14:m>
                <a:r>
                  <a:rPr lang="en-US" altLang="zh-CN" sz="2400" dirty="0" smtClean="0">
                    <a:latin typeface="宋体" panose="02010600030101010101" pitchFamily="2" charset="-122"/>
                    <a:ea typeface="宋体" panose="02010600030101010101" pitchFamily="2" charset="-122"/>
                  </a:rPr>
                  <a:t>(20-2)=1.64</a:t>
                </a:r>
                <a:endParaRPr lang="zh-CN" altLang="en-US" sz="2400" dirty="0"/>
              </a:p>
            </p:txBody>
          </p:sp>
        </mc:Choice>
        <mc:Fallback xmlns="">
          <p:sp>
            <p:nvSpPr>
              <p:cNvPr id="2" name="文本框 1"/>
              <p:cNvSpPr txBox="1">
                <a:spLocks noRot="1" noChangeAspect="1" noMove="1" noResize="1" noEditPoints="1" noAdjustHandles="1" noChangeArrowheads="1" noChangeShapeType="1" noTextEdit="1"/>
              </p:cNvSpPr>
              <p:nvPr/>
            </p:nvSpPr>
            <p:spPr>
              <a:xfrm>
                <a:off x="0" y="491319"/>
                <a:ext cx="9144000" cy="6372514"/>
              </a:xfrm>
              <a:prstGeom prst="rect">
                <a:avLst/>
              </a:prstGeom>
              <a:blipFill rotWithShape="0">
                <a:blip r:embed="rId2"/>
                <a:stretch>
                  <a:fillRect l="-1000" t="-1053" r="-67" b="-134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2084355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文本框 1"/>
              <p:cNvSpPr txBox="1"/>
              <p:nvPr/>
            </p:nvSpPr>
            <p:spPr>
              <a:xfrm>
                <a:off x="325820" y="529192"/>
                <a:ext cx="8570794" cy="5596404"/>
              </a:xfrm>
              <a:prstGeom prst="rect">
                <a:avLst/>
              </a:prstGeom>
              <a:noFill/>
            </p:spPr>
            <p:txBody>
              <a:bodyPr wrap="square" rtlCol="0">
                <a:spAutoFit/>
              </a:bodyPr>
              <a:lstStyle/>
              <a:p>
                <a:r>
                  <a:rPr lang="zh-CN" altLang="en-US" sz="2400" dirty="0" smtClean="0"/>
                  <a:t>对所有的</a:t>
                </a:r>
                <a:r>
                  <a:rPr lang="en-US" altLang="zh-CN" sz="2400" dirty="0" smtClean="0"/>
                  <a:t>FP</a:t>
                </a:r>
                <a:r>
                  <a:rPr lang="zh-CN" altLang="en-US" sz="2400" dirty="0" smtClean="0"/>
                  <a:t>改进后的</a:t>
                </a:r>
                <a:r>
                  <a:rPr lang="en-US" altLang="zh-CN" sz="2400" dirty="0" smtClean="0"/>
                  <a:t>CPI</a:t>
                </a:r>
                <a:r>
                  <a:rPr lang="zh-CN" altLang="en-US" sz="2400" dirty="0" smtClean="0"/>
                  <a:t>为：</a:t>
                </a:r>
                <a:endParaRPr lang="en-US" altLang="zh-CN" sz="2400" dirty="0" smtClean="0"/>
              </a:p>
              <a:p>
                <a:endParaRPr lang="en-US" altLang="zh-CN" sz="3200" dirty="0" smtClean="0"/>
              </a:p>
              <a:p>
                <a14:m>
                  <m:oMath xmlns:m="http://schemas.openxmlformats.org/officeDocument/2006/math">
                    <m:sSub>
                      <m:sSubPr>
                        <m:ctrlPr>
                          <a:rPr lang="en-US" altLang="zh-CN" sz="2800" b="0" i="1" smtClean="0">
                            <a:latin typeface="Cambria Math" panose="02040503050406030204" pitchFamily="18" charset="0"/>
                          </a:rPr>
                        </m:ctrlPr>
                      </m:sSubPr>
                      <m:e>
                        <m:r>
                          <a:rPr lang="en-US" altLang="zh-CN" sz="2800" b="0" i="1" smtClean="0">
                            <a:latin typeface="Cambria Math" panose="02040503050406030204" pitchFamily="18" charset="0"/>
                          </a:rPr>
                          <m:t>       </m:t>
                        </m:r>
                        <m:r>
                          <a:rPr lang="en-US" altLang="zh-CN" sz="2800" b="0" i="1" smtClean="0">
                            <a:latin typeface="Cambria Math" panose="02040503050406030204" pitchFamily="18" charset="0"/>
                          </a:rPr>
                          <m:t>𝐶𝑃𝐼</m:t>
                        </m:r>
                      </m:e>
                      <m:sub>
                        <m:r>
                          <a:rPr lang="zh-CN" altLang="en-US" sz="2800" b="0" i="1" smtClean="0">
                            <a:latin typeface="Cambria Math" panose="02040503050406030204" pitchFamily="18" charset="0"/>
                          </a:rPr>
                          <m:t>新</m:t>
                        </m:r>
                        <m:r>
                          <m:rPr>
                            <m:sty m:val="p"/>
                          </m:rPr>
                          <a:rPr lang="en-US" altLang="zh-CN" sz="2800" i="1">
                            <a:latin typeface="Cambria Math" panose="02040503050406030204" pitchFamily="18" charset="0"/>
                          </a:rPr>
                          <m:t>FP</m:t>
                        </m:r>
                      </m:sub>
                    </m:sSub>
                    <m:r>
                      <a:rPr lang="en-US" altLang="zh-CN" sz="2800" b="0" i="1" smtClean="0">
                        <a:latin typeface="Cambria Math" panose="02040503050406030204" pitchFamily="18" charset="0"/>
                      </a:rPr>
                      <m:t>=</m:t>
                    </m:r>
                    <m:d>
                      <m:dPr>
                        <m:ctrlPr>
                          <a:rPr lang="en-US" altLang="zh-CN" sz="2800" b="0" i="1" smtClean="0">
                            <a:latin typeface="Cambria Math" panose="02040503050406030204" pitchFamily="18" charset="0"/>
                          </a:rPr>
                        </m:ctrlPr>
                      </m:dPr>
                      <m:e>
                        <m:r>
                          <a:rPr lang="en-US" altLang="zh-CN" sz="2800" b="0" i="1" smtClean="0">
                            <a:latin typeface="Cambria Math" panose="02040503050406030204" pitchFamily="18" charset="0"/>
                          </a:rPr>
                          <m:t>75%</m:t>
                        </m:r>
                        <m:r>
                          <a:rPr lang="en-US" altLang="zh-CN" sz="2800" b="0" i="1" smtClean="0">
                            <a:latin typeface="Cambria Math" panose="02040503050406030204" pitchFamily="18" charset="0"/>
                            <a:ea typeface="Cambria Math" panose="02040503050406030204" pitchFamily="18" charset="0"/>
                          </a:rPr>
                          <m:t>×1.33</m:t>
                        </m:r>
                      </m:e>
                    </m:d>
                    <m:r>
                      <a:rPr lang="en-US" altLang="zh-CN" sz="2800" b="0" i="1" smtClean="0">
                        <a:latin typeface="Cambria Math" panose="02040503050406030204" pitchFamily="18" charset="0"/>
                      </a:rPr>
                      <m:t>+</m:t>
                    </m:r>
                    <m:d>
                      <m:dPr>
                        <m:ctrlPr>
                          <a:rPr lang="en-US" altLang="zh-CN" sz="2800" b="0" i="1" smtClean="0">
                            <a:latin typeface="Cambria Math" panose="02040503050406030204" pitchFamily="18" charset="0"/>
                          </a:rPr>
                        </m:ctrlPr>
                      </m:dPr>
                      <m:e>
                        <m:r>
                          <a:rPr lang="en-US" altLang="zh-CN" sz="2800" b="0" i="1" smtClean="0">
                            <a:latin typeface="Cambria Math" panose="02040503050406030204" pitchFamily="18" charset="0"/>
                          </a:rPr>
                          <m:t>25%</m:t>
                        </m:r>
                        <m:r>
                          <a:rPr lang="en-US" altLang="zh-CN" sz="2800" b="0" i="1" smtClean="0">
                            <a:latin typeface="Cambria Math" panose="02040503050406030204" pitchFamily="18" charset="0"/>
                            <a:ea typeface="Cambria Math" panose="02040503050406030204" pitchFamily="18" charset="0"/>
                          </a:rPr>
                          <m:t>×2.5</m:t>
                        </m:r>
                      </m:e>
                    </m:d>
                  </m:oMath>
                </a14:m>
                <a:r>
                  <a:rPr lang="en-US" altLang="zh-CN" sz="2800" dirty="0" smtClean="0"/>
                  <a:t>=1.625</a:t>
                </a:r>
                <a:endParaRPr lang="en-US" altLang="zh-CN" sz="2800" dirty="0"/>
              </a:p>
              <a:p>
                <a:endParaRPr lang="en-US" altLang="zh-CN" sz="2400" dirty="0" smtClean="0"/>
              </a:p>
              <a:p>
                <a:endParaRPr lang="en-US" altLang="zh-CN" sz="2400" dirty="0"/>
              </a:p>
              <a:p>
                <a:endParaRPr lang="en-US" altLang="zh-CN" sz="2400" dirty="0" smtClean="0"/>
              </a:p>
              <a:p>
                <a:r>
                  <a:rPr lang="zh-CN" altLang="en-US" sz="2400" dirty="0" smtClean="0"/>
                  <a:t>对所有</a:t>
                </a:r>
                <a:r>
                  <a:rPr lang="en-US" altLang="zh-CN" sz="2400" dirty="0" smtClean="0"/>
                  <a:t>FP</a:t>
                </a:r>
                <a:r>
                  <a:rPr lang="zh-CN" altLang="en-US" sz="2400" dirty="0" smtClean="0"/>
                  <a:t>改进后的</a:t>
                </a:r>
                <a:r>
                  <a:rPr lang="en-US" altLang="zh-CN" sz="2400" dirty="0" smtClean="0"/>
                  <a:t>CPI</a:t>
                </a:r>
                <a:r>
                  <a:rPr lang="zh-CN" altLang="en-US" sz="2400" dirty="0" smtClean="0"/>
                  <a:t>低一些，这种方案的效果好一些。该种方案的加速比</a:t>
                </a:r>
                <a:r>
                  <a:rPr lang="zh-CN" altLang="en-US" sz="2400" dirty="0" smtClean="0"/>
                  <a:t>为</a:t>
                </a:r>
                <a:endParaRPr lang="en-US" altLang="zh-CN" sz="2400" dirty="0" smtClean="0"/>
              </a:p>
              <a:p>
                <a:endParaRPr lang="en-US" altLang="zh-CN" sz="2400" dirty="0"/>
              </a:p>
              <a:p>
                <a14:m>
                  <m:oMathPara xmlns:m="http://schemas.openxmlformats.org/officeDocument/2006/math">
                    <m:oMathParaPr>
                      <m:jc m:val="centerGroup"/>
                    </m:oMathParaPr>
                    <m:oMath xmlns:m="http://schemas.openxmlformats.org/officeDocument/2006/math">
                      <m:sSub>
                        <m:sSubPr>
                          <m:ctrlPr>
                            <a:rPr lang="en-US" altLang="zh-CN" sz="2400" b="0" i="1" dirty="0" smtClean="0">
                              <a:latin typeface="Cambria Math" panose="02040503050406030204" pitchFamily="18" charset="0"/>
                            </a:rPr>
                          </m:ctrlPr>
                        </m:sSubPr>
                        <m:e>
                          <m:r>
                            <a:rPr lang="zh-CN" altLang="en-US" sz="2400" i="1" dirty="0">
                              <a:latin typeface="Cambria Math" panose="02040503050406030204" pitchFamily="18" charset="0"/>
                            </a:rPr>
                            <m:t>加速比</m:t>
                          </m:r>
                        </m:e>
                        <m:sub>
                          <m:r>
                            <a:rPr lang="zh-CN" altLang="en-US" sz="2400" b="0" i="1" dirty="0" smtClean="0">
                              <a:latin typeface="Cambria Math" panose="02040503050406030204" pitchFamily="18" charset="0"/>
                            </a:rPr>
                            <m:t>新</m:t>
                          </m:r>
                          <m:r>
                            <m:rPr>
                              <m:sty m:val="p"/>
                            </m:rPr>
                            <a:rPr lang="en-US" altLang="zh-CN" sz="2400" i="1" dirty="0">
                              <a:latin typeface="Cambria Math" panose="02040503050406030204" pitchFamily="18" charset="0"/>
                            </a:rPr>
                            <m:t>FP</m:t>
                          </m:r>
                        </m:sub>
                      </m:sSub>
                      <m:r>
                        <a:rPr lang="en-US" altLang="zh-CN" sz="2400" dirty="0" smtClean="0">
                          <a:latin typeface="Cambria Math" panose="02040503050406030204" pitchFamily="18" charset="0"/>
                        </a:rPr>
                        <m:t>=</m:t>
                      </m:r>
                      <m:f>
                        <m:fPr>
                          <m:ctrlPr>
                            <a:rPr lang="en-US" altLang="zh-CN" sz="2400" i="1" dirty="0" smtClean="0">
                              <a:latin typeface="Cambria Math" panose="02040503050406030204" pitchFamily="18" charset="0"/>
                            </a:rPr>
                          </m:ctrlPr>
                        </m:fPr>
                        <m:num>
                          <m:sSub>
                            <m:sSubPr>
                              <m:ctrlPr>
                                <a:rPr lang="en-US" altLang="zh-CN" sz="2400" i="1" dirty="0" smtClean="0">
                                  <a:latin typeface="Cambria Math" panose="02040503050406030204" pitchFamily="18" charset="0"/>
                                </a:rPr>
                              </m:ctrlPr>
                            </m:sSubPr>
                            <m:e>
                              <m:r>
                                <m:rPr>
                                  <m:sty m:val="p"/>
                                </m:rPr>
                                <a:rPr lang="en-US" altLang="zh-CN" sz="2400" i="1" dirty="0">
                                  <a:latin typeface="Cambria Math" panose="02040503050406030204" pitchFamily="18" charset="0"/>
                                </a:rPr>
                                <m:t>CPU</m:t>
                              </m:r>
                              <m:r>
                                <a:rPr lang="zh-CN" altLang="en-US" sz="2400" i="1" dirty="0" smtClean="0">
                                  <a:latin typeface="Cambria Math" panose="02040503050406030204" pitchFamily="18" charset="0"/>
                                </a:rPr>
                                <m:t>时间</m:t>
                              </m:r>
                            </m:e>
                            <m:sub>
                              <m:r>
                                <a:rPr lang="zh-CN" altLang="en-US" sz="2400" b="0" i="1" dirty="0" smtClean="0">
                                  <a:latin typeface="Cambria Math" panose="02040503050406030204" pitchFamily="18" charset="0"/>
                                </a:rPr>
                                <m:t>原</m:t>
                              </m:r>
                            </m:sub>
                          </m:sSub>
                        </m:num>
                        <m:den>
                          <m:sSub>
                            <m:sSubPr>
                              <m:ctrlPr>
                                <a:rPr lang="en-US" altLang="zh-CN" sz="2400" i="1" dirty="0" smtClean="0">
                                  <a:latin typeface="Cambria Math" panose="02040503050406030204" pitchFamily="18" charset="0"/>
                                </a:rPr>
                              </m:ctrlPr>
                            </m:sSubPr>
                            <m:e>
                              <m:r>
                                <m:rPr>
                                  <m:sty m:val="p"/>
                                </m:rPr>
                                <a:rPr lang="en-US" altLang="zh-CN" sz="2400" i="1" dirty="0">
                                  <a:latin typeface="Cambria Math" panose="02040503050406030204" pitchFamily="18" charset="0"/>
                                </a:rPr>
                                <m:t>CPU</m:t>
                              </m:r>
                              <m:r>
                                <a:rPr lang="zh-CN" altLang="en-US" sz="2400" i="1" dirty="0" smtClean="0">
                                  <a:latin typeface="Cambria Math" panose="02040503050406030204" pitchFamily="18" charset="0"/>
                                </a:rPr>
                                <m:t>时间</m:t>
                              </m:r>
                            </m:e>
                            <m:sub>
                              <m:r>
                                <a:rPr lang="zh-CN" altLang="en-US" sz="2400" b="0" i="1" dirty="0" smtClean="0">
                                  <a:latin typeface="Cambria Math" panose="02040503050406030204" pitchFamily="18" charset="0"/>
                                </a:rPr>
                                <m:t>新</m:t>
                              </m:r>
                              <m:r>
                                <m:rPr>
                                  <m:sty m:val="p"/>
                                </m:rPr>
                                <a:rPr lang="en-US" altLang="zh-CN" sz="2400" i="1" dirty="0">
                                  <a:latin typeface="Cambria Math" panose="02040503050406030204" pitchFamily="18" charset="0"/>
                                </a:rPr>
                                <m:t>FP</m:t>
                              </m:r>
                            </m:sub>
                          </m:sSub>
                        </m:den>
                      </m:f>
                      <m:r>
                        <a:rPr lang="en-US" altLang="zh-CN" sz="2400" b="0" i="1" dirty="0" smtClean="0">
                          <a:latin typeface="Cambria Math" panose="02040503050406030204" pitchFamily="18" charset="0"/>
                        </a:rPr>
                        <m:t>=</m:t>
                      </m:r>
                      <m:f>
                        <m:fPr>
                          <m:ctrlPr>
                            <a:rPr lang="en-US" altLang="zh-CN" sz="2400" b="0" i="1" dirty="0" smtClean="0">
                              <a:latin typeface="Cambria Math" panose="02040503050406030204" pitchFamily="18" charset="0"/>
                            </a:rPr>
                          </m:ctrlPr>
                        </m:fPr>
                        <m:num>
                          <m:r>
                            <m:rPr>
                              <m:sty m:val="p"/>
                            </m:rPr>
                            <a:rPr lang="en-US" altLang="zh-CN" sz="2400" i="1" dirty="0">
                              <a:latin typeface="Cambria Math" panose="02040503050406030204" pitchFamily="18" charset="0"/>
                            </a:rPr>
                            <m:t>IC</m:t>
                          </m:r>
                          <m:r>
                            <a:rPr lang="en-US" altLang="zh-CN" sz="2400" i="1" dirty="0" smtClean="0">
                              <a:latin typeface="Cambria Math" panose="02040503050406030204" pitchFamily="18" charset="0"/>
                              <a:ea typeface="Cambria Math" panose="02040503050406030204" pitchFamily="18" charset="0"/>
                            </a:rPr>
                            <m:t>×</m:t>
                          </m:r>
                          <m:r>
                            <a:rPr lang="zh-CN" altLang="en-US" sz="2400" i="1" dirty="0">
                              <a:latin typeface="Cambria Math" panose="02040503050406030204" pitchFamily="18" charset="0"/>
                              <a:ea typeface="Cambria Math" panose="02040503050406030204" pitchFamily="18" charset="0"/>
                            </a:rPr>
                            <m:t>时钟</m:t>
                          </m:r>
                          <m:r>
                            <a:rPr lang="zh-CN" altLang="en-US" sz="2400" i="1" dirty="0" smtClean="0">
                              <a:latin typeface="Cambria Math" panose="02040503050406030204" pitchFamily="18" charset="0"/>
                              <a:ea typeface="Cambria Math" panose="02040503050406030204" pitchFamily="18" charset="0"/>
                            </a:rPr>
                            <m:t>周期</m:t>
                          </m:r>
                          <m:r>
                            <a:rPr lang="en-US" altLang="zh-CN" sz="2400" i="1" dirty="0" smtClean="0">
                              <a:latin typeface="Cambria Math" panose="02040503050406030204" pitchFamily="18" charset="0"/>
                              <a:ea typeface="Cambria Math" panose="02040503050406030204" pitchFamily="18" charset="0"/>
                            </a:rPr>
                            <m:t>×</m:t>
                          </m:r>
                          <m:sSub>
                            <m:sSubPr>
                              <m:ctrlPr>
                                <a:rPr lang="en-US" altLang="zh-CN" sz="2400" i="1" dirty="0" smtClean="0">
                                  <a:latin typeface="Cambria Math" panose="02040503050406030204" pitchFamily="18" charset="0"/>
                                  <a:ea typeface="Cambria Math" panose="02040503050406030204" pitchFamily="18" charset="0"/>
                                </a:rPr>
                              </m:ctrlPr>
                            </m:sSubPr>
                            <m:e>
                              <m:r>
                                <m:rPr>
                                  <m:sty m:val="p"/>
                                </m:rPr>
                                <a:rPr lang="en-US" altLang="zh-CN" sz="2400" i="1" dirty="0">
                                  <a:latin typeface="Cambria Math" panose="02040503050406030204" pitchFamily="18" charset="0"/>
                                  <a:ea typeface="Cambria Math" panose="02040503050406030204" pitchFamily="18" charset="0"/>
                                </a:rPr>
                                <m:t>CPI</m:t>
                              </m:r>
                            </m:e>
                            <m:sub>
                              <m:r>
                                <a:rPr lang="zh-CN" altLang="en-US" sz="2400" b="0" i="1" dirty="0" smtClean="0">
                                  <a:latin typeface="Cambria Math" panose="02040503050406030204" pitchFamily="18" charset="0"/>
                                  <a:ea typeface="Cambria Math" panose="02040503050406030204" pitchFamily="18" charset="0"/>
                                </a:rPr>
                                <m:t>原</m:t>
                              </m:r>
                            </m:sub>
                          </m:sSub>
                        </m:num>
                        <m:den>
                          <m:r>
                            <m:rPr>
                              <m:sty m:val="p"/>
                            </m:rPr>
                            <a:rPr lang="en-US" altLang="zh-CN" sz="2400" i="1" dirty="0">
                              <a:latin typeface="Cambria Math" panose="02040503050406030204" pitchFamily="18" charset="0"/>
                            </a:rPr>
                            <m:t>IC</m:t>
                          </m:r>
                          <m:r>
                            <a:rPr lang="en-US" altLang="zh-CN" sz="2400" i="1" dirty="0" smtClean="0">
                              <a:latin typeface="Cambria Math" panose="02040503050406030204" pitchFamily="18" charset="0"/>
                              <a:ea typeface="Cambria Math" panose="02040503050406030204" pitchFamily="18" charset="0"/>
                            </a:rPr>
                            <m:t>×</m:t>
                          </m:r>
                          <m:r>
                            <a:rPr lang="zh-CN" altLang="en-US" sz="2400" i="1" dirty="0">
                              <a:latin typeface="Cambria Math" panose="02040503050406030204" pitchFamily="18" charset="0"/>
                              <a:ea typeface="Cambria Math" panose="02040503050406030204" pitchFamily="18" charset="0"/>
                            </a:rPr>
                            <m:t>时钟</m:t>
                          </m:r>
                          <m:r>
                            <a:rPr lang="zh-CN" altLang="en-US" sz="2400" i="1" dirty="0" smtClean="0">
                              <a:latin typeface="Cambria Math" panose="02040503050406030204" pitchFamily="18" charset="0"/>
                              <a:ea typeface="Cambria Math" panose="02040503050406030204" pitchFamily="18" charset="0"/>
                            </a:rPr>
                            <m:t>周期</m:t>
                          </m:r>
                          <m:r>
                            <a:rPr lang="en-US" altLang="zh-CN" sz="2400" i="1" dirty="0" smtClean="0">
                              <a:latin typeface="Cambria Math" panose="02040503050406030204" pitchFamily="18" charset="0"/>
                              <a:ea typeface="Cambria Math" panose="02040503050406030204" pitchFamily="18" charset="0"/>
                            </a:rPr>
                            <m:t>×</m:t>
                          </m:r>
                          <m:sSub>
                            <m:sSubPr>
                              <m:ctrlPr>
                                <a:rPr lang="en-US" altLang="zh-CN" sz="2400" i="1" dirty="0" smtClean="0">
                                  <a:latin typeface="Cambria Math" panose="02040503050406030204" pitchFamily="18" charset="0"/>
                                  <a:ea typeface="Cambria Math" panose="02040503050406030204" pitchFamily="18" charset="0"/>
                                </a:rPr>
                              </m:ctrlPr>
                            </m:sSubPr>
                            <m:e>
                              <m:r>
                                <m:rPr>
                                  <m:sty m:val="p"/>
                                </m:rPr>
                                <a:rPr lang="en-US" altLang="zh-CN" sz="2400" i="1" dirty="0">
                                  <a:latin typeface="Cambria Math" panose="02040503050406030204" pitchFamily="18" charset="0"/>
                                  <a:ea typeface="Cambria Math" panose="02040503050406030204" pitchFamily="18" charset="0"/>
                                </a:rPr>
                                <m:t>CPI</m:t>
                              </m:r>
                            </m:e>
                            <m:sub>
                              <m:r>
                                <a:rPr lang="zh-CN" altLang="en-US" sz="2400" b="0" i="1" dirty="0" smtClean="0">
                                  <a:latin typeface="Cambria Math" panose="02040503050406030204" pitchFamily="18" charset="0"/>
                                  <a:ea typeface="Cambria Math" panose="02040503050406030204" pitchFamily="18" charset="0"/>
                                </a:rPr>
                                <m:t>新</m:t>
                              </m:r>
                              <m:r>
                                <m:rPr>
                                  <m:sty m:val="p"/>
                                </m:rPr>
                                <a:rPr lang="en-US" altLang="zh-CN" sz="2400" i="1" dirty="0">
                                  <a:latin typeface="Cambria Math" panose="02040503050406030204" pitchFamily="18" charset="0"/>
                                  <a:ea typeface="Cambria Math" panose="02040503050406030204" pitchFamily="18" charset="0"/>
                                </a:rPr>
                                <m:t>FP</m:t>
                              </m:r>
                            </m:sub>
                          </m:sSub>
                        </m:den>
                      </m:f>
                      <m:r>
                        <a:rPr lang="en-US" altLang="zh-CN" sz="2400" b="0" i="1" dirty="0" smtClean="0">
                          <a:latin typeface="Cambria Math" panose="02040503050406030204" pitchFamily="18" charset="0"/>
                        </a:rPr>
                        <m:t>=</m:t>
                      </m:r>
                      <m:f>
                        <m:fPr>
                          <m:ctrlPr>
                            <a:rPr lang="en-US" altLang="zh-CN" sz="2400" b="0" i="1" dirty="0" smtClean="0">
                              <a:latin typeface="Cambria Math" panose="02040503050406030204" pitchFamily="18" charset="0"/>
                            </a:rPr>
                          </m:ctrlPr>
                        </m:fPr>
                        <m:num>
                          <m:sSub>
                            <m:sSubPr>
                              <m:ctrlPr>
                                <a:rPr lang="en-US" altLang="zh-CN" sz="2400" i="1" dirty="0">
                                  <a:latin typeface="Cambria Math" panose="02040503050406030204" pitchFamily="18" charset="0"/>
                                  <a:ea typeface="Cambria Math" panose="02040503050406030204" pitchFamily="18" charset="0"/>
                                </a:rPr>
                              </m:ctrlPr>
                            </m:sSubPr>
                            <m:e>
                              <m:r>
                                <m:rPr>
                                  <m:sty m:val="p"/>
                                </m:rPr>
                                <a:rPr lang="en-US" altLang="zh-CN" sz="2400" i="1" dirty="0">
                                  <a:latin typeface="Cambria Math" panose="02040503050406030204" pitchFamily="18" charset="0"/>
                                  <a:ea typeface="Cambria Math" panose="02040503050406030204" pitchFamily="18" charset="0"/>
                                </a:rPr>
                                <m:t>CPI</m:t>
                              </m:r>
                            </m:e>
                            <m:sub>
                              <m:r>
                                <a:rPr lang="zh-CN" altLang="en-US" sz="2400" i="1" dirty="0">
                                  <a:latin typeface="Cambria Math" panose="02040503050406030204" pitchFamily="18" charset="0"/>
                                  <a:ea typeface="Cambria Math" panose="02040503050406030204" pitchFamily="18" charset="0"/>
                                </a:rPr>
                                <m:t>原</m:t>
                              </m:r>
                            </m:sub>
                          </m:sSub>
                        </m:num>
                        <m:den>
                          <m:sSub>
                            <m:sSubPr>
                              <m:ctrlPr>
                                <a:rPr lang="en-US" altLang="zh-CN" sz="2400" i="1" dirty="0">
                                  <a:latin typeface="Cambria Math" panose="02040503050406030204" pitchFamily="18" charset="0"/>
                                  <a:ea typeface="Cambria Math" panose="02040503050406030204" pitchFamily="18" charset="0"/>
                                </a:rPr>
                              </m:ctrlPr>
                            </m:sSubPr>
                            <m:e>
                              <m:r>
                                <m:rPr>
                                  <m:sty m:val="p"/>
                                </m:rPr>
                                <a:rPr lang="en-US" altLang="zh-CN" sz="2400" i="1" dirty="0">
                                  <a:latin typeface="Cambria Math" panose="02040503050406030204" pitchFamily="18" charset="0"/>
                                  <a:ea typeface="Cambria Math" panose="02040503050406030204" pitchFamily="18" charset="0"/>
                                </a:rPr>
                                <m:t>CPI</m:t>
                              </m:r>
                            </m:e>
                            <m:sub>
                              <m:r>
                                <a:rPr lang="zh-CN" altLang="en-US" sz="2400" i="1" dirty="0">
                                  <a:latin typeface="Cambria Math" panose="02040503050406030204" pitchFamily="18" charset="0"/>
                                  <a:ea typeface="Cambria Math" panose="02040503050406030204" pitchFamily="18" charset="0"/>
                                </a:rPr>
                                <m:t>新</m:t>
                              </m:r>
                              <m:r>
                                <m:rPr>
                                  <m:sty m:val="p"/>
                                </m:rPr>
                                <a:rPr lang="en-US" altLang="zh-CN" sz="2400" i="1" dirty="0">
                                  <a:latin typeface="Cambria Math" panose="02040503050406030204" pitchFamily="18" charset="0"/>
                                  <a:ea typeface="Cambria Math" panose="02040503050406030204" pitchFamily="18" charset="0"/>
                                </a:rPr>
                                <m:t>FP</m:t>
                              </m:r>
                            </m:sub>
                          </m:sSub>
                        </m:den>
                      </m:f>
                      <m:r>
                        <a:rPr lang="en-US" altLang="zh-CN" sz="2400" b="0" i="1" dirty="0" smtClean="0">
                          <a:latin typeface="Cambria Math" panose="02040503050406030204" pitchFamily="18" charset="0"/>
                        </a:rPr>
                        <m:t>=</m:t>
                      </m:r>
                      <m:f>
                        <m:fPr>
                          <m:ctrlPr>
                            <a:rPr lang="en-US" altLang="zh-CN" sz="2400" b="0" i="1" dirty="0" smtClean="0">
                              <a:latin typeface="Cambria Math" panose="02040503050406030204" pitchFamily="18" charset="0"/>
                            </a:rPr>
                          </m:ctrlPr>
                        </m:fPr>
                        <m:num>
                          <m:r>
                            <a:rPr lang="en-US" altLang="zh-CN" sz="2400" b="0" i="1" dirty="0" smtClean="0">
                              <a:latin typeface="Cambria Math" panose="02040503050406030204" pitchFamily="18" charset="0"/>
                            </a:rPr>
                            <m:t>2</m:t>
                          </m:r>
                        </m:num>
                        <m:den>
                          <m:r>
                            <a:rPr lang="en-US" altLang="zh-CN" sz="2400" b="0" i="1" dirty="0" smtClean="0">
                              <a:latin typeface="Cambria Math" panose="02040503050406030204" pitchFamily="18" charset="0"/>
                            </a:rPr>
                            <m:t>1.625</m:t>
                          </m:r>
                        </m:den>
                      </m:f>
                      <m:r>
                        <a:rPr lang="en-US" altLang="zh-CN" sz="2400" b="0" i="1" dirty="0" smtClean="0">
                          <a:latin typeface="Cambria Math" panose="02040503050406030204" pitchFamily="18" charset="0"/>
                        </a:rPr>
                        <m:t>=1.23</m:t>
                      </m:r>
                    </m:oMath>
                  </m:oMathPara>
                </a14:m>
                <a:endParaRPr lang="zh-CN" altLang="en-US" sz="2400" dirty="0"/>
              </a:p>
            </p:txBody>
          </p:sp>
        </mc:Choice>
        <mc:Fallback>
          <p:sp>
            <p:nvSpPr>
              <p:cNvPr id="2" name="文本框 1"/>
              <p:cNvSpPr txBox="1">
                <a:spLocks noRot="1" noChangeAspect="1" noMove="1" noResize="1" noEditPoints="1" noAdjustHandles="1" noChangeArrowheads="1" noChangeShapeType="1" noTextEdit="1"/>
              </p:cNvSpPr>
              <p:nvPr/>
            </p:nvSpPr>
            <p:spPr>
              <a:xfrm>
                <a:off x="325820" y="529192"/>
                <a:ext cx="8570794" cy="5596404"/>
              </a:xfrm>
              <a:prstGeom prst="rect">
                <a:avLst/>
              </a:prstGeom>
              <a:blipFill rotWithShape="0">
                <a:blip r:embed="rId2"/>
                <a:stretch>
                  <a:fillRect l="-1067" t="-119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624171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计算机分类</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402608" y="1096744"/>
            <a:ext cx="8420669" cy="5570756"/>
          </a:xfrm>
          <a:prstGeom prst="rect">
            <a:avLst/>
          </a:prstGeom>
          <a:noFill/>
        </p:spPr>
        <p:txBody>
          <a:bodyPr wrap="square" rtlCol="0">
            <a:spAutoFit/>
          </a:bodyPr>
          <a:lstStyle/>
          <a:p>
            <a:pPr marL="457200" indent="-457200">
              <a:buFont typeface="Wingdings" panose="05000000000000000000" pitchFamily="2" charset="2"/>
              <a:buChar char="n"/>
            </a:pPr>
            <a:r>
              <a:rPr lang="zh-CN" altLang="en-US" sz="2800" dirty="0" smtClean="0"/>
              <a:t>个人移动计算机</a:t>
            </a:r>
            <a:r>
              <a:rPr lang="en-US" altLang="zh-CN" sz="2800" dirty="0" smtClean="0"/>
              <a:t>PMD</a:t>
            </a:r>
          </a:p>
          <a:p>
            <a:pPr marL="800100" lvl="1" indent="-342900">
              <a:buFont typeface="Wingdings" panose="05000000000000000000" pitchFamily="2" charset="2"/>
              <a:buChar char="n"/>
            </a:pPr>
            <a:r>
              <a:rPr lang="zh-CN" altLang="en-US" sz="2400" dirty="0" smtClean="0"/>
              <a:t>智能手机、平板电脑</a:t>
            </a:r>
            <a:endParaRPr lang="en-US" altLang="zh-CN" sz="2400" dirty="0" smtClean="0"/>
          </a:p>
          <a:p>
            <a:pPr marL="800100" lvl="1" indent="-342900">
              <a:buFont typeface="Wingdings" panose="05000000000000000000" pitchFamily="2" charset="2"/>
              <a:buChar char="n"/>
            </a:pPr>
            <a:r>
              <a:rPr lang="zh-CN" altLang="en-US" sz="2400" dirty="0" smtClean="0"/>
              <a:t>注重节能、实时处理</a:t>
            </a:r>
            <a:endParaRPr lang="en-US" altLang="zh-CN" sz="2400" dirty="0" smtClean="0"/>
          </a:p>
          <a:p>
            <a:pPr marL="457200" indent="-457200">
              <a:buFont typeface="Wingdings" panose="05000000000000000000" pitchFamily="2" charset="2"/>
              <a:buChar char="n"/>
            </a:pPr>
            <a:r>
              <a:rPr lang="zh-CN" altLang="en-US" sz="2800" dirty="0" smtClean="0"/>
              <a:t>桌面电脑</a:t>
            </a:r>
            <a:endParaRPr lang="en-US" altLang="zh-CN" sz="2800" dirty="0" smtClean="0"/>
          </a:p>
          <a:p>
            <a:pPr marL="800100" lvl="1" indent="-342900">
              <a:buFont typeface="Wingdings" panose="05000000000000000000" pitchFamily="2" charset="2"/>
              <a:buChar char="n"/>
            </a:pPr>
            <a:r>
              <a:rPr lang="zh-CN" altLang="en-US" sz="2400" dirty="0" smtClean="0"/>
              <a:t>关注性价比</a:t>
            </a:r>
            <a:endParaRPr lang="en-US" altLang="zh-CN" sz="2400" dirty="0" smtClean="0"/>
          </a:p>
          <a:p>
            <a:pPr marL="457200" indent="-457200">
              <a:buFont typeface="Wingdings" panose="05000000000000000000" pitchFamily="2" charset="2"/>
              <a:buChar char="n"/>
            </a:pPr>
            <a:r>
              <a:rPr lang="zh-CN" altLang="en-US" sz="2800" dirty="0" smtClean="0"/>
              <a:t>服务器 </a:t>
            </a:r>
            <a:endParaRPr lang="en-US" altLang="zh-CN" sz="2800" dirty="0" smtClean="0"/>
          </a:p>
          <a:p>
            <a:pPr marL="742950" lvl="1" indent="-285750">
              <a:buFont typeface="Wingdings" panose="05000000000000000000" pitchFamily="2" charset="2"/>
              <a:buChar char="n"/>
            </a:pPr>
            <a:r>
              <a:rPr lang="zh-CN" altLang="en-US" sz="2400" dirty="0" smtClean="0"/>
              <a:t>注重可扩展性、吞吐量、可获得性</a:t>
            </a:r>
            <a:endParaRPr lang="en-US" altLang="zh-CN" sz="2400" dirty="0" smtClean="0"/>
          </a:p>
          <a:p>
            <a:pPr marL="457200" indent="-457200">
              <a:buFont typeface="Wingdings" panose="05000000000000000000" pitchFamily="2" charset="2"/>
              <a:buChar char="n"/>
            </a:pPr>
            <a:r>
              <a:rPr lang="zh-CN" altLang="en-US" sz="2800" dirty="0" smtClean="0"/>
              <a:t>机群</a:t>
            </a:r>
            <a:r>
              <a:rPr lang="en-US" altLang="zh-CN" sz="2800" dirty="0" smtClean="0"/>
              <a:t>/</a:t>
            </a:r>
            <a:r>
              <a:rPr lang="zh-CN" altLang="en-US" sz="2800" dirty="0" smtClean="0"/>
              <a:t>创库规模计算机</a:t>
            </a:r>
            <a:endParaRPr lang="en-US" altLang="zh-CN" sz="2800" dirty="0" smtClean="0"/>
          </a:p>
          <a:p>
            <a:pPr marL="800100" lvl="1" indent="-342900">
              <a:buFont typeface="Wingdings" panose="05000000000000000000" pitchFamily="2" charset="2"/>
              <a:buChar char="n"/>
            </a:pPr>
            <a:r>
              <a:rPr lang="zh-CN" altLang="en-US" sz="2400" dirty="0" smtClean="0"/>
              <a:t>用于</a:t>
            </a:r>
            <a:r>
              <a:rPr lang="en-US" altLang="zh-CN" sz="2400" dirty="0" smtClean="0"/>
              <a:t>SaaS</a:t>
            </a:r>
            <a:r>
              <a:rPr lang="en-US" altLang="zh-CN" sz="2400" dirty="0" smtClean="0">
                <a:ea typeface="宋体" panose="02010600030101010101" pitchFamily="2" charset="-122"/>
              </a:rPr>
              <a:t>(Software as a Service)</a:t>
            </a:r>
          </a:p>
          <a:p>
            <a:pPr marL="800100" lvl="1" indent="-342900">
              <a:buFont typeface="Wingdings" panose="05000000000000000000" pitchFamily="2" charset="2"/>
              <a:buChar char="n"/>
            </a:pPr>
            <a:r>
              <a:rPr lang="zh-CN" altLang="en-US" sz="2400" dirty="0" smtClean="0">
                <a:latin typeface="宋体" panose="02010600030101010101" pitchFamily="2" charset="-122"/>
                <a:ea typeface="宋体" panose="02010600030101010101" pitchFamily="2" charset="-122"/>
              </a:rPr>
              <a:t>注重可获得性、性价比</a:t>
            </a:r>
            <a:endParaRPr lang="en-US" altLang="zh-CN" sz="2400" dirty="0" smtClean="0">
              <a:latin typeface="宋体" panose="02010600030101010101" pitchFamily="2" charset="-122"/>
              <a:ea typeface="宋体" panose="02010600030101010101" pitchFamily="2" charset="-122"/>
            </a:endParaRPr>
          </a:p>
          <a:p>
            <a:pPr marL="800100" lvl="1" indent="-342900">
              <a:buFont typeface="Wingdings" panose="05000000000000000000" pitchFamily="2" charset="2"/>
              <a:buChar char="n"/>
            </a:pPr>
            <a:r>
              <a:rPr lang="zh-CN" altLang="en-US" sz="2400" dirty="0" smtClean="0">
                <a:latin typeface="宋体" panose="02010600030101010101" pitchFamily="2" charset="-122"/>
                <a:ea typeface="宋体" panose="02010600030101010101" pitchFamily="2" charset="-122"/>
              </a:rPr>
              <a:t>子类：超级计算机，关注浮点运算速度和快速内部连接网络</a:t>
            </a:r>
            <a:endParaRPr lang="en-US" altLang="zh-CN" sz="2400" dirty="0" smtClean="0">
              <a:latin typeface="宋体" panose="02010600030101010101" pitchFamily="2" charset="-122"/>
              <a:ea typeface="宋体" panose="02010600030101010101" pitchFamily="2" charset="-122"/>
            </a:endParaRPr>
          </a:p>
          <a:p>
            <a:pPr marL="457200" indent="-457200">
              <a:buFont typeface="Wingdings" panose="05000000000000000000" pitchFamily="2" charset="2"/>
              <a:buChar char="n"/>
            </a:pPr>
            <a:r>
              <a:rPr lang="zh-CN" altLang="en-US" sz="2800" dirty="0" smtClean="0">
                <a:latin typeface="宋体" panose="02010600030101010101" pitchFamily="2" charset="-122"/>
                <a:ea typeface="宋体" panose="02010600030101010101" pitchFamily="2" charset="-122"/>
              </a:rPr>
              <a:t>嵌入式计算机</a:t>
            </a:r>
            <a:endParaRPr lang="en-US" altLang="zh-CN" sz="2800" dirty="0" smtClean="0">
              <a:latin typeface="宋体" panose="02010600030101010101" pitchFamily="2" charset="-122"/>
              <a:ea typeface="宋体" panose="02010600030101010101" pitchFamily="2" charset="-122"/>
            </a:endParaRPr>
          </a:p>
          <a:p>
            <a:pPr marL="800100" lvl="1" indent="-342900">
              <a:buFont typeface="Wingdings" panose="05000000000000000000" pitchFamily="2" charset="2"/>
              <a:buChar char="n"/>
            </a:pPr>
            <a:r>
              <a:rPr lang="zh-CN" altLang="en-US" sz="2400" dirty="0" smtClean="0">
                <a:latin typeface="宋体" panose="02010600030101010101" pitchFamily="2" charset="-122"/>
                <a:ea typeface="宋体" panose="02010600030101010101" pitchFamily="2" charset="-122"/>
              </a:rPr>
              <a:t>关注价格</a:t>
            </a:r>
            <a:endParaRPr lang="zh-CN" altLang="en-US" sz="2400" dirty="0"/>
          </a:p>
        </p:txBody>
      </p:sp>
    </p:spTree>
    <p:extLst>
      <p:ext uri="{BB962C8B-B14F-4D97-AF65-F5344CB8AC3E}">
        <p14:creationId xmlns:p14="http://schemas.microsoft.com/office/powerpoint/2010/main" val="117820320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本章总结</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0" y="1555845"/>
            <a:ext cx="9144000" cy="4154984"/>
          </a:xfrm>
          <a:prstGeom prst="rect">
            <a:avLst/>
          </a:prstGeom>
          <a:noFill/>
        </p:spPr>
        <p:txBody>
          <a:bodyPr wrap="square" rtlCol="0">
            <a:spAutoFit/>
          </a:bodyPr>
          <a:lstStyle/>
          <a:p>
            <a:r>
              <a:rPr lang="en-US" altLang="zh-CN" sz="2400" dirty="0" smtClean="0"/>
              <a:t>1</a:t>
            </a:r>
            <a:r>
              <a:rPr lang="zh-CN" altLang="en-US" sz="2400" dirty="0" smtClean="0"/>
              <a:t>、提高计算机性能基本方法：半导体技术、体系结构</a:t>
            </a:r>
            <a:endParaRPr lang="en-US" altLang="zh-CN" sz="2400" dirty="0" smtClean="0"/>
          </a:p>
          <a:p>
            <a:r>
              <a:rPr lang="en-US" altLang="zh-CN" sz="2400" dirty="0" smtClean="0"/>
              <a:t>2</a:t>
            </a:r>
            <a:r>
              <a:rPr lang="zh-CN" altLang="en-US" sz="2400" dirty="0" smtClean="0"/>
              <a:t>、并行性：指令层次并行性、数据层次平行性、线程层次</a:t>
            </a:r>
            <a:r>
              <a:rPr lang="zh-CN" altLang="en-US" sz="2400" dirty="0"/>
              <a:t>并行</a:t>
            </a:r>
            <a:r>
              <a:rPr lang="zh-CN" altLang="en-US" sz="2400" dirty="0" smtClean="0"/>
              <a:t>性、</a:t>
            </a:r>
            <a:endParaRPr lang="en-US" altLang="zh-CN" sz="2400" dirty="0" smtClean="0"/>
          </a:p>
          <a:p>
            <a:r>
              <a:rPr lang="en-US" altLang="zh-CN" sz="2400" dirty="0"/>
              <a:t> </a:t>
            </a:r>
            <a:r>
              <a:rPr lang="en-US" altLang="zh-CN" sz="2400" dirty="0" smtClean="0"/>
              <a:t>    </a:t>
            </a:r>
            <a:r>
              <a:rPr lang="zh-CN" altLang="en-US" sz="2400" dirty="0" smtClean="0"/>
              <a:t> 请求层次并行性</a:t>
            </a:r>
            <a:endParaRPr lang="en-US" altLang="zh-CN" sz="2400" dirty="0" smtClean="0"/>
          </a:p>
          <a:p>
            <a:r>
              <a:rPr lang="en-US" altLang="zh-CN" sz="2400" dirty="0" smtClean="0"/>
              <a:t>3</a:t>
            </a:r>
            <a:r>
              <a:rPr lang="zh-CN" altLang="en-US" sz="2400" dirty="0" smtClean="0"/>
              <a:t>、计算机弗林分类法</a:t>
            </a:r>
            <a:endParaRPr lang="en-US" altLang="zh-CN" sz="2400" dirty="0" smtClean="0"/>
          </a:p>
          <a:p>
            <a:r>
              <a:rPr lang="en-US" altLang="zh-CN" sz="2400" dirty="0" smtClean="0"/>
              <a:t>4</a:t>
            </a:r>
            <a:r>
              <a:rPr lang="zh-CN" altLang="en-US" sz="2400" dirty="0" smtClean="0"/>
              <a:t>、体系结构定义</a:t>
            </a:r>
            <a:endParaRPr lang="en-US" altLang="zh-CN" sz="2400" dirty="0" smtClean="0"/>
          </a:p>
          <a:p>
            <a:r>
              <a:rPr lang="en-US" altLang="zh-CN" sz="2400" dirty="0" smtClean="0"/>
              <a:t>5</a:t>
            </a:r>
            <a:r>
              <a:rPr lang="zh-CN" altLang="en-US" sz="2400" dirty="0" smtClean="0"/>
              <a:t>、</a:t>
            </a:r>
            <a:r>
              <a:rPr lang="en-US" altLang="zh-CN" sz="2400" dirty="0" smtClean="0"/>
              <a:t>IC</a:t>
            </a:r>
            <a:r>
              <a:rPr lang="zh-CN" altLang="en-US" sz="2400" dirty="0" smtClean="0"/>
              <a:t>功率和能耗</a:t>
            </a:r>
            <a:endParaRPr lang="en-US" altLang="zh-CN" sz="2400" dirty="0" smtClean="0"/>
          </a:p>
          <a:p>
            <a:r>
              <a:rPr lang="en-US" altLang="zh-CN" sz="2400" dirty="0" smtClean="0"/>
              <a:t>6</a:t>
            </a:r>
            <a:r>
              <a:rPr lang="zh-CN" altLang="en-US" sz="2400" dirty="0" smtClean="0"/>
              <a:t>、可信任度、可靠性、可用性</a:t>
            </a:r>
            <a:endParaRPr lang="en-US" altLang="zh-CN" sz="2400" dirty="0" smtClean="0"/>
          </a:p>
          <a:p>
            <a:r>
              <a:rPr lang="en-US" altLang="zh-CN" sz="2400" dirty="0" smtClean="0"/>
              <a:t>7</a:t>
            </a:r>
            <a:r>
              <a:rPr lang="zh-CN" altLang="en-US" sz="2400" dirty="0" smtClean="0"/>
              <a:t>、</a:t>
            </a:r>
            <a:r>
              <a:rPr lang="en-US" altLang="zh-CN" sz="2400" dirty="0" smtClean="0"/>
              <a:t>SPEC</a:t>
            </a:r>
            <a:r>
              <a:rPr lang="zh-CN" altLang="en-US" sz="2400" dirty="0" smtClean="0"/>
              <a:t>基准测试集、性能比较</a:t>
            </a:r>
            <a:endParaRPr lang="en-US" altLang="zh-CN" sz="2400" dirty="0" smtClean="0"/>
          </a:p>
          <a:p>
            <a:r>
              <a:rPr lang="en-US" altLang="zh-CN" sz="2400" dirty="0" smtClean="0"/>
              <a:t>8</a:t>
            </a:r>
            <a:r>
              <a:rPr lang="zh-CN" altLang="en-US" sz="2400" dirty="0" smtClean="0"/>
              <a:t>、计算机设计原理：利用并行性、局部性原理、聚焦通常情况</a:t>
            </a:r>
            <a:endParaRPr lang="en-US" altLang="zh-CN" sz="2400" dirty="0" smtClean="0"/>
          </a:p>
          <a:p>
            <a:r>
              <a:rPr lang="zh-CN" altLang="en-US" sz="2400" dirty="0" smtClean="0">
                <a:latin typeface="宋体" panose="02010600030101010101" pitchFamily="2" charset="-122"/>
                <a:ea typeface="宋体" panose="02010600030101010101" pitchFamily="2" charset="-122"/>
              </a:rPr>
              <a:t>9、</a:t>
            </a:r>
            <a:r>
              <a:rPr lang="en-US" altLang="zh-CN" sz="2400" dirty="0" smtClean="0">
                <a:latin typeface="宋体" panose="02010600030101010101" pitchFamily="2" charset="-122"/>
                <a:ea typeface="宋体" panose="02010600030101010101" pitchFamily="2" charset="-122"/>
              </a:rPr>
              <a:t>Amdahl</a:t>
            </a:r>
            <a:r>
              <a:rPr lang="zh-CN" altLang="en-US" sz="2400" dirty="0" smtClean="0">
                <a:latin typeface="宋体" panose="02010600030101010101" pitchFamily="2" charset="-122"/>
                <a:ea typeface="宋体" panose="02010600030101010101" pitchFamily="2" charset="-122"/>
              </a:rPr>
              <a:t>定律</a:t>
            </a:r>
            <a:endParaRPr lang="en-US" altLang="zh-CN" sz="2400" dirty="0" smtClean="0">
              <a:latin typeface="宋体" panose="02010600030101010101" pitchFamily="2" charset="-122"/>
              <a:ea typeface="宋体" panose="02010600030101010101" pitchFamily="2" charset="-122"/>
            </a:endParaRPr>
          </a:p>
          <a:p>
            <a:r>
              <a:rPr lang="en-US" altLang="zh-CN" sz="2400" dirty="0" smtClean="0">
                <a:latin typeface="宋体" panose="02010600030101010101" pitchFamily="2" charset="-122"/>
                <a:ea typeface="宋体" panose="02010600030101010101" pitchFamily="2" charset="-122"/>
              </a:rPr>
              <a:t>10</a:t>
            </a:r>
            <a:r>
              <a:rPr lang="zh-CN" altLang="en-US" sz="2400" dirty="0" smtClean="0">
                <a:latin typeface="宋体" panose="02010600030101010101" pitchFamily="2" charset="-122"/>
                <a:ea typeface="宋体" panose="02010600030101010101" pitchFamily="2" charset="-122"/>
              </a:rPr>
              <a:t>、处理器性能公式：</a:t>
            </a:r>
            <a:r>
              <a:rPr lang="en-US" altLang="zh-CN" sz="2400" dirty="0" smtClean="0">
                <a:latin typeface="宋体" panose="02010600030101010101" pitchFamily="2" charset="-122"/>
                <a:ea typeface="宋体" panose="02010600030101010101" pitchFamily="2" charset="-122"/>
              </a:rPr>
              <a:t>CPI</a:t>
            </a:r>
            <a:r>
              <a:rPr lang="zh-CN" altLang="en-US" sz="2400" dirty="0" smtClean="0">
                <a:latin typeface="宋体" panose="02010600030101010101" pitchFamily="2" charset="-122"/>
                <a:ea typeface="宋体" panose="02010600030101010101" pitchFamily="2" charset="-122"/>
              </a:rPr>
              <a:t>、</a:t>
            </a:r>
            <a:r>
              <a:rPr lang="en-US" altLang="zh-CN" sz="2400" dirty="0" smtClean="0">
                <a:latin typeface="宋体" panose="02010600030101010101" pitchFamily="2" charset="-122"/>
                <a:ea typeface="宋体" panose="02010600030101010101" pitchFamily="2" charset="-122"/>
              </a:rPr>
              <a:t>IC</a:t>
            </a:r>
            <a:r>
              <a:rPr lang="zh-CN" altLang="en-US" sz="2400" dirty="0" smtClean="0">
                <a:latin typeface="宋体" panose="02010600030101010101" pitchFamily="2" charset="-122"/>
                <a:ea typeface="宋体" panose="02010600030101010101" pitchFamily="2" charset="-122"/>
              </a:rPr>
              <a:t>、时钟周期时间、等效</a:t>
            </a:r>
            <a:r>
              <a:rPr lang="en-US" altLang="zh-CN" sz="2400" dirty="0" smtClean="0">
                <a:latin typeface="宋体" panose="02010600030101010101" pitchFamily="2" charset="-122"/>
                <a:ea typeface="宋体" panose="02010600030101010101" pitchFamily="2" charset="-122"/>
              </a:rPr>
              <a:t>CPI</a:t>
            </a:r>
            <a:endParaRPr lang="zh-CN" altLang="en-US" sz="2400" dirty="0"/>
          </a:p>
        </p:txBody>
      </p:sp>
    </p:spTree>
    <p:extLst>
      <p:ext uri="{BB962C8B-B14F-4D97-AF65-F5344CB8AC3E}">
        <p14:creationId xmlns:p14="http://schemas.microsoft.com/office/powerpoint/2010/main" val="22331353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并行性</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504967" y="1255595"/>
            <a:ext cx="8105633" cy="4924425"/>
          </a:xfrm>
          <a:prstGeom prst="rect">
            <a:avLst/>
          </a:prstGeom>
          <a:noFill/>
        </p:spPr>
        <p:txBody>
          <a:bodyPr wrap="square" rtlCol="0">
            <a:spAutoFit/>
          </a:bodyPr>
          <a:lstStyle/>
          <a:p>
            <a:pPr marL="457200" indent="-457200">
              <a:buFont typeface="Wingdings" panose="05000000000000000000" pitchFamily="2" charset="2"/>
              <a:buChar char="n"/>
            </a:pPr>
            <a:r>
              <a:rPr lang="zh-CN" altLang="en-US" sz="2800" dirty="0" smtClean="0"/>
              <a:t>应用中的并行性分类</a:t>
            </a:r>
            <a:endParaRPr lang="en-US" altLang="zh-CN" sz="2800" dirty="0" smtClean="0"/>
          </a:p>
          <a:p>
            <a:pPr marL="800100" lvl="1" indent="-342900">
              <a:buFont typeface="Wingdings" panose="05000000000000000000" pitchFamily="2" charset="2"/>
              <a:buChar char="n"/>
            </a:pPr>
            <a:r>
              <a:rPr lang="en-US" altLang="zh-CN" sz="2400" dirty="0" smtClean="0"/>
              <a:t>DLP</a:t>
            </a:r>
            <a:r>
              <a:rPr lang="zh-CN" altLang="en-US" sz="2400" dirty="0" smtClean="0"/>
              <a:t>数据级并行性</a:t>
            </a:r>
            <a:r>
              <a:rPr lang="en-US" altLang="zh-CN" sz="2400" dirty="0" smtClean="0">
                <a:latin typeface="宋体" panose="02010600030101010101" pitchFamily="2" charset="-122"/>
                <a:ea typeface="宋体" panose="02010600030101010101" pitchFamily="2" charset="-122"/>
              </a:rPr>
              <a:t>(</a:t>
            </a:r>
            <a:r>
              <a:rPr lang="en-US" altLang="zh-CN" sz="2400" dirty="0" smtClean="0">
                <a:ea typeface="宋体" panose="02010600030101010101" pitchFamily="2" charset="-122"/>
              </a:rPr>
              <a:t>Data Level Parallelism</a:t>
            </a:r>
            <a:r>
              <a:rPr lang="en-US" altLang="zh-CN" sz="2400" dirty="0" smtClean="0">
                <a:latin typeface="宋体" panose="02010600030101010101" pitchFamily="2" charset="-122"/>
                <a:ea typeface="宋体" panose="02010600030101010101" pitchFamily="2" charset="-122"/>
              </a:rPr>
              <a:t>)</a:t>
            </a:r>
          </a:p>
          <a:p>
            <a:pPr marL="800100" lvl="1" indent="-342900">
              <a:buFont typeface="Wingdings" panose="05000000000000000000" pitchFamily="2" charset="2"/>
              <a:buChar char="n"/>
            </a:pPr>
            <a:r>
              <a:rPr lang="en-US" altLang="zh-CN" sz="2400" dirty="0" smtClean="0">
                <a:ea typeface="宋体" panose="02010600030101010101" pitchFamily="2" charset="-122"/>
              </a:rPr>
              <a:t>TLP</a:t>
            </a:r>
            <a:r>
              <a:rPr lang="zh-CN" altLang="en-US" sz="2400" dirty="0" smtClean="0">
                <a:latin typeface="宋体" panose="02010600030101010101" pitchFamily="2" charset="-122"/>
                <a:ea typeface="宋体" panose="02010600030101010101" pitchFamily="2" charset="-122"/>
              </a:rPr>
              <a:t>任务级并行性</a:t>
            </a:r>
            <a:r>
              <a:rPr lang="en-US" altLang="zh-CN" sz="2400" dirty="0" smtClean="0">
                <a:latin typeface="宋体" panose="02010600030101010101" pitchFamily="2" charset="-122"/>
                <a:ea typeface="宋体" panose="02010600030101010101" pitchFamily="2" charset="-122"/>
              </a:rPr>
              <a:t>(</a:t>
            </a:r>
            <a:r>
              <a:rPr lang="en-US" altLang="zh-CN" sz="2400" dirty="0">
                <a:ea typeface="宋体" panose="02010600030101010101" pitchFamily="2" charset="-122"/>
              </a:rPr>
              <a:t>Task</a:t>
            </a:r>
            <a:r>
              <a:rPr lang="en-US" altLang="zh-CN" sz="2400" dirty="0" smtClean="0">
                <a:ea typeface="宋体" panose="02010600030101010101" pitchFamily="2" charset="-122"/>
              </a:rPr>
              <a:t> </a:t>
            </a:r>
            <a:r>
              <a:rPr lang="en-US" altLang="zh-CN" sz="2400" dirty="0">
                <a:ea typeface="宋体" panose="02010600030101010101" pitchFamily="2" charset="-122"/>
              </a:rPr>
              <a:t>Level Parallelism</a:t>
            </a:r>
            <a:r>
              <a:rPr lang="en-US" altLang="zh-CN" sz="2400" dirty="0" smtClean="0">
                <a:latin typeface="宋体" panose="02010600030101010101" pitchFamily="2" charset="-122"/>
                <a:ea typeface="宋体" panose="02010600030101010101" pitchFamily="2" charset="-122"/>
              </a:rPr>
              <a:t>)</a:t>
            </a:r>
          </a:p>
          <a:p>
            <a:endParaRPr lang="en-US" altLang="zh-CN" sz="2400" dirty="0" smtClean="0">
              <a:latin typeface="宋体" panose="02010600030101010101" pitchFamily="2" charset="-122"/>
              <a:ea typeface="宋体" panose="02010600030101010101" pitchFamily="2" charset="-122"/>
            </a:endParaRPr>
          </a:p>
          <a:p>
            <a:endParaRPr lang="en-US" altLang="zh-CN" sz="2400" dirty="0" smtClean="0">
              <a:latin typeface="宋体" panose="02010600030101010101" pitchFamily="2" charset="-122"/>
              <a:ea typeface="宋体" panose="02010600030101010101" pitchFamily="2" charset="-122"/>
            </a:endParaRPr>
          </a:p>
          <a:p>
            <a:endParaRPr lang="en-US" altLang="zh-CN" sz="2400" dirty="0" smtClean="0">
              <a:latin typeface="宋体" panose="02010600030101010101" pitchFamily="2" charset="-122"/>
              <a:ea typeface="宋体" panose="02010600030101010101" pitchFamily="2" charset="-122"/>
            </a:endParaRPr>
          </a:p>
          <a:p>
            <a:pPr marL="457200" indent="-457200">
              <a:buFont typeface="Wingdings" panose="05000000000000000000" pitchFamily="2" charset="2"/>
              <a:buChar char="n"/>
            </a:pPr>
            <a:r>
              <a:rPr lang="zh-CN" altLang="en-US" sz="2800" dirty="0" smtClean="0">
                <a:latin typeface="宋体" panose="02010600030101010101" pitchFamily="2" charset="-122"/>
                <a:ea typeface="宋体" panose="02010600030101010101" pitchFamily="2" charset="-122"/>
              </a:rPr>
              <a:t>体系机构层面并行性</a:t>
            </a:r>
            <a:endParaRPr lang="en-US" altLang="zh-CN" sz="2800" dirty="0" smtClean="0">
              <a:latin typeface="宋体" panose="02010600030101010101" pitchFamily="2" charset="-122"/>
              <a:ea typeface="宋体" panose="02010600030101010101" pitchFamily="2" charset="-122"/>
            </a:endParaRPr>
          </a:p>
          <a:p>
            <a:pPr marL="800100" lvl="1" indent="-342900">
              <a:buFont typeface="Wingdings" panose="05000000000000000000" pitchFamily="2" charset="2"/>
              <a:buChar char="n"/>
            </a:pPr>
            <a:r>
              <a:rPr lang="en-US" altLang="zh-CN" sz="2400" dirty="0"/>
              <a:t>ILP</a:t>
            </a:r>
            <a:r>
              <a:rPr lang="en-US" altLang="zh-CN" sz="2400" dirty="0">
                <a:ea typeface="宋体" panose="02010600030101010101" pitchFamily="2" charset="-122"/>
              </a:rPr>
              <a:t>(Instruction Level Parallelism</a:t>
            </a:r>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指令级并行性</a:t>
            </a:r>
            <a:r>
              <a:rPr lang="en-US" altLang="zh-CN" sz="2400" dirty="0" smtClean="0">
                <a:latin typeface="宋体" panose="02010600030101010101" pitchFamily="2" charset="-122"/>
                <a:ea typeface="宋体" panose="02010600030101010101" pitchFamily="2" charset="-122"/>
              </a:rPr>
              <a:t>)</a:t>
            </a:r>
          </a:p>
          <a:p>
            <a:pPr marL="800100" lvl="1" indent="-342900">
              <a:buFont typeface="Wingdings" panose="05000000000000000000" pitchFamily="2" charset="2"/>
              <a:buChar char="n"/>
            </a:pPr>
            <a:r>
              <a:rPr lang="en-US" altLang="zh-CN" sz="2400" dirty="0"/>
              <a:t>DLP(Data Level Parallelism) </a:t>
            </a:r>
            <a:r>
              <a:rPr lang="zh-CN" altLang="en-US" sz="2400" dirty="0"/>
              <a:t>数据级</a:t>
            </a:r>
            <a:r>
              <a:rPr lang="zh-CN" altLang="en-US" sz="2400" dirty="0" smtClean="0"/>
              <a:t>并行性：</a:t>
            </a:r>
            <a:r>
              <a:rPr lang="zh-CN" altLang="en-US" sz="2400" dirty="0" smtClean="0">
                <a:latin typeface="宋体" panose="02010600030101010101" pitchFamily="2" charset="-122"/>
                <a:ea typeface="宋体" panose="02010600030101010101" pitchFamily="2" charset="-122"/>
              </a:rPr>
              <a:t>向量结构、</a:t>
            </a:r>
            <a:r>
              <a:rPr lang="en-US" altLang="zh-CN" sz="2400" dirty="0" smtClean="0">
                <a:latin typeface="宋体" panose="02010600030101010101" pitchFamily="2" charset="-122"/>
                <a:ea typeface="宋体" panose="02010600030101010101" pitchFamily="2" charset="-122"/>
              </a:rPr>
              <a:t>GPU</a:t>
            </a:r>
          </a:p>
          <a:p>
            <a:pPr marL="800100" lvl="1" indent="-342900">
              <a:buFont typeface="Wingdings" panose="05000000000000000000" pitchFamily="2" charset="2"/>
              <a:buChar char="n"/>
            </a:pPr>
            <a:r>
              <a:rPr lang="en-US" altLang="zh-CN" sz="2400" dirty="0" smtClean="0"/>
              <a:t>TLP(Thread </a:t>
            </a:r>
            <a:r>
              <a:rPr lang="en-US" altLang="zh-CN" sz="2400" dirty="0"/>
              <a:t>Level Parallelism) </a:t>
            </a:r>
            <a:r>
              <a:rPr lang="zh-CN" altLang="en-US" sz="2400" dirty="0"/>
              <a:t>线程级并行性</a:t>
            </a:r>
          </a:p>
          <a:p>
            <a:pPr marL="800100" lvl="1" indent="-342900">
              <a:buFont typeface="Wingdings" panose="05000000000000000000" pitchFamily="2" charset="2"/>
              <a:buChar char="n"/>
            </a:pPr>
            <a:r>
              <a:rPr lang="en-US" altLang="zh-CN" sz="2400" dirty="0"/>
              <a:t>RLP(Request Level Parallelism)</a:t>
            </a:r>
            <a:r>
              <a:rPr lang="zh-CN" altLang="en-US" sz="2400" dirty="0"/>
              <a:t>请求级并行</a:t>
            </a:r>
          </a:p>
          <a:p>
            <a:endParaRPr lang="zh-CN" altLang="en-US" dirty="0"/>
          </a:p>
        </p:txBody>
      </p:sp>
    </p:spTree>
    <p:extLst>
      <p:ext uri="{BB962C8B-B14F-4D97-AF65-F5344CB8AC3E}">
        <p14:creationId xmlns:p14="http://schemas.microsoft.com/office/powerpoint/2010/main" val="4879842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弗林分类法</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102358" y="1139758"/>
            <a:ext cx="9021169" cy="6801862"/>
          </a:xfrm>
          <a:prstGeom prst="rect">
            <a:avLst/>
          </a:prstGeom>
          <a:noFill/>
        </p:spPr>
        <p:txBody>
          <a:bodyPr wrap="square" rtlCol="0">
            <a:spAutoFit/>
          </a:bodyPr>
          <a:lstStyle/>
          <a:p>
            <a:pPr marL="457200" indent="-457200">
              <a:buFont typeface="Wingdings" panose="05000000000000000000" pitchFamily="2" charset="2"/>
              <a:buChar char="n"/>
            </a:pPr>
            <a:r>
              <a:rPr lang="en-US" altLang="zh-CN" sz="2800" dirty="0" smtClean="0"/>
              <a:t>SISD </a:t>
            </a:r>
            <a:r>
              <a:rPr lang="en-US" altLang="zh-CN" sz="2800" dirty="0" smtClean="0">
                <a:ea typeface="宋体" panose="02010600030101010101" pitchFamily="2" charset="-122"/>
              </a:rPr>
              <a:t>(</a:t>
            </a:r>
            <a:r>
              <a:rPr lang="en-US" altLang="zh-CN" sz="2800" dirty="0" smtClean="0"/>
              <a:t>single instruction stream, single data stream</a:t>
            </a:r>
            <a:r>
              <a:rPr lang="en-US" altLang="zh-CN" sz="2800" dirty="0" smtClean="0">
                <a:ea typeface="宋体" panose="02010600030101010101" pitchFamily="2" charset="-122"/>
              </a:rPr>
              <a:t>)</a:t>
            </a:r>
            <a:r>
              <a:rPr lang="zh-CN" altLang="en-US" sz="2800" dirty="0" smtClean="0">
                <a:ea typeface="宋体" panose="02010600030101010101" pitchFamily="2" charset="-122"/>
              </a:rPr>
              <a:t>单指令流单数据流</a:t>
            </a:r>
            <a:endParaRPr lang="en-US" altLang="zh-CN" sz="2800" dirty="0" smtClean="0"/>
          </a:p>
          <a:p>
            <a:pPr marL="457200" indent="-457200">
              <a:buFont typeface="Wingdings" panose="05000000000000000000" pitchFamily="2" charset="2"/>
              <a:buChar char="n"/>
            </a:pPr>
            <a:r>
              <a:rPr lang="en-US" altLang="zh-CN" sz="2800" dirty="0" smtClean="0"/>
              <a:t>SIMD </a:t>
            </a:r>
            <a:r>
              <a:rPr lang="en-US" altLang="zh-CN" sz="2800" dirty="0" smtClean="0">
                <a:ea typeface="宋体" panose="02010600030101010101" pitchFamily="2" charset="-122"/>
              </a:rPr>
              <a:t>(</a:t>
            </a:r>
            <a:r>
              <a:rPr lang="en-US" altLang="zh-CN" sz="2800" dirty="0" smtClean="0"/>
              <a:t>single instruction stream, multiple data stream</a:t>
            </a:r>
            <a:r>
              <a:rPr lang="en-US" altLang="zh-CN" sz="2800" dirty="0" smtClean="0">
                <a:ea typeface="宋体" panose="02010600030101010101" pitchFamily="2" charset="-122"/>
              </a:rPr>
              <a:t>)</a:t>
            </a:r>
          </a:p>
          <a:p>
            <a:r>
              <a:rPr lang="zh-CN" altLang="en-US" sz="2400" dirty="0" smtClean="0">
                <a:ea typeface="宋体" panose="02010600030101010101" pitchFamily="2" charset="-122"/>
              </a:rPr>
              <a:t>单指令流多数据流</a:t>
            </a:r>
            <a:endParaRPr lang="en-US" altLang="zh-CN" sz="2400" dirty="0" smtClean="0">
              <a:ea typeface="宋体" panose="02010600030101010101" pitchFamily="2" charset="-122"/>
            </a:endParaRPr>
          </a:p>
          <a:p>
            <a:pPr marL="800100" lvl="1" indent="-342900">
              <a:buFont typeface="Wingdings" panose="05000000000000000000" pitchFamily="2" charset="2"/>
              <a:buChar char="n"/>
            </a:pPr>
            <a:r>
              <a:rPr lang="zh-CN" altLang="en-US" sz="2400" dirty="0" smtClean="0">
                <a:ea typeface="宋体" panose="02010600030101010101" pitchFamily="2" charset="-122"/>
              </a:rPr>
              <a:t>向量机</a:t>
            </a:r>
            <a:endParaRPr lang="en-US" altLang="zh-CN" sz="2400" dirty="0" smtClean="0">
              <a:ea typeface="宋体" panose="02010600030101010101" pitchFamily="2" charset="-122"/>
            </a:endParaRPr>
          </a:p>
          <a:p>
            <a:pPr marL="800100" lvl="1" indent="-342900">
              <a:buFont typeface="Wingdings" panose="05000000000000000000" pitchFamily="2" charset="2"/>
              <a:buChar char="n"/>
            </a:pPr>
            <a:r>
              <a:rPr lang="zh-CN" altLang="en-US" sz="2400" dirty="0" smtClean="0">
                <a:ea typeface="宋体" panose="02010600030101010101" pitchFamily="2" charset="-122"/>
              </a:rPr>
              <a:t>多媒体扩展处理</a:t>
            </a:r>
            <a:endParaRPr lang="en-US" altLang="zh-CN" sz="2400" dirty="0" smtClean="0">
              <a:ea typeface="宋体" panose="02010600030101010101" pitchFamily="2" charset="-122"/>
            </a:endParaRPr>
          </a:p>
          <a:p>
            <a:pPr marL="800100" lvl="1" indent="-342900">
              <a:buFont typeface="Wingdings" panose="05000000000000000000" pitchFamily="2" charset="2"/>
              <a:buChar char="n"/>
            </a:pPr>
            <a:r>
              <a:rPr lang="en-US" altLang="zh-CN" sz="2400" dirty="0">
                <a:ea typeface="宋体" panose="02010600030101010101" pitchFamily="2" charset="-122"/>
              </a:rPr>
              <a:t>GPU</a:t>
            </a:r>
            <a:endParaRPr lang="en-US" altLang="zh-CN" sz="2400" dirty="0" smtClean="0"/>
          </a:p>
          <a:p>
            <a:pPr marL="457200" indent="-457200">
              <a:buFont typeface="Wingdings" panose="05000000000000000000" pitchFamily="2" charset="2"/>
              <a:buChar char="n"/>
            </a:pPr>
            <a:r>
              <a:rPr lang="en-US" altLang="zh-CN" sz="2800" dirty="0" smtClean="0">
                <a:ea typeface="宋体" panose="02010600030101010101" pitchFamily="2" charset="-122"/>
              </a:rPr>
              <a:t>MIMD </a:t>
            </a:r>
            <a:r>
              <a:rPr lang="en-US" altLang="zh-CN" sz="2800" dirty="0">
                <a:ea typeface="宋体" panose="02010600030101010101" pitchFamily="2" charset="-122"/>
              </a:rPr>
              <a:t>(</a:t>
            </a:r>
            <a:r>
              <a:rPr lang="en-US" altLang="zh-CN" sz="2800" dirty="0"/>
              <a:t>multiple instruction stream, multiple</a:t>
            </a:r>
            <a:r>
              <a:rPr lang="en-US" altLang="zh-CN" sz="2800" dirty="0" smtClean="0"/>
              <a:t> </a:t>
            </a:r>
            <a:r>
              <a:rPr lang="en-US" altLang="zh-CN" sz="2800" dirty="0"/>
              <a:t>data stream</a:t>
            </a:r>
            <a:r>
              <a:rPr lang="en-US" altLang="zh-CN" sz="2800" dirty="0" smtClean="0">
                <a:ea typeface="宋体" panose="02010600030101010101" pitchFamily="2" charset="-122"/>
              </a:rPr>
              <a:t>)</a:t>
            </a:r>
          </a:p>
          <a:p>
            <a:r>
              <a:rPr lang="zh-CN" altLang="en-US" sz="2800" dirty="0" smtClean="0">
                <a:ea typeface="宋体" panose="02010600030101010101" pitchFamily="2" charset="-122"/>
              </a:rPr>
              <a:t>多指令流多数据流</a:t>
            </a:r>
            <a:endParaRPr lang="en-US" altLang="zh-CN" sz="2800" dirty="0" smtClean="0">
              <a:ea typeface="宋体" panose="02010600030101010101" pitchFamily="2" charset="-122"/>
            </a:endParaRPr>
          </a:p>
          <a:p>
            <a:pPr marL="800100" lvl="1" indent="-342900">
              <a:buFont typeface="Wingdings" panose="05000000000000000000" pitchFamily="2" charset="2"/>
              <a:buChar char="n"/>
            </a:pPr>
            <a:r>
              <a:rPr lang="zh-CN" altLang="en-US" sz="2400" dirty="0">
                <a:ea typeface="宋体" panose="02010600030101010101" pitchFamily="2" charset="-122"/>
              </a:rPr>
              <a:t>紧</a:t>
            </a:r>
            <a:r>
              <a:rPr lang="zh-CN" altLang="en-US" sz="2400" dirty="0" smtClean="0">
                <a:ea typeface="宋体" panose="02010600030101010101" pitchFamily="2" charset="-122"/>
              </a:rPr>
              <a:t>耦合</a:t>
            </a:r>
            <a:r>
              <a:rPr lang="en-US" altLang="zh-CN" sz="2400" dirty="0" smtClean="0">
                <a:ea typeface="宋体" panose="02010600030101010101" pitchFamily="2" charset="-122"/>
              </a:rPr>
              <a:t>MIMD</a:t>
            </a:r>
          </a:p>
          <a:p>
            <a:pPr marL="800100" lvl="1" indent="-342900">
              <a:buFont typeface="Wingdings" panose="05000000000000000000" pitchFamily="2" charset="2"/>
              <a:buChar char="n"/>
            </a:pPr>
            <a:r>
              <a:rPr lang="zh-CN" altLang="en-US" sz="2400" dirty="0" smtClean="0">
                <a:ea typeface="宋体" panose="02010600030101010101" pitchFamily="2" charset="-122"/>
              </a:rPr>
              <a:t>松散耦合</a:t>
            </a:r>
            <a:r>
              <a:rPr lang="en-US" altLang="zh-CN" sz="2400" dirty="0" smtClean="0">
                <a:ea typeface="宋体" panose="02010600030101010101" pitchFamily="2" charset="-122"/>
              </a:rPr>
              <a:t>MIMD</a:t>
            </a:r>
          </a:p>
          <a:p>
            <a:pPr marL="457200" indent="-457200">
              <a:buFont typeface="Wingdings" panose="05000000000000000000" pitchFamily="2" charset="2"/>
              <a:buChar char="n"/>
            </a:pPr>
            <a:r>
              <a:rPr lang="en-US" altLang="zh-CN" sz="2800" dirty="0">
                <a:ea typeface="宋体" panose="02010600030101010101" pitchFamily="2" charset="-122"/>
              </a:rPr>
              <a:t>MISD (</a:t>
            </a:r>
            <a:r>
              <a:rPr lang="en-US" altLang="zh-CN" sz="2800" dirty="0"/>
              <a:t>multiple instruction stream, single data stream</a:t>
            </a:r>
            <a:r>
              <a:rPr lang="en-US" altLang="zh-CN" sz="2800" dirty="0" smtClean="0">
                <a:ea typeface="宋体" panose="02010600030101010101" pitchFamily="2" charset="-122"/>
              </a:rPr>
              <a:t>)</a:t>
            </a:r>
          </a:p>
          <a:p>
            <a:r>
              <a:rPr lang="zh-CN" altLang="en-US" sz="2800" dirty="0" smtClean="0">
                <a:ea typeface="宋体" panose="02010600030101010101" pitchFamily="2" charset="-122"/>
              </a:rPr>
              <a:t>多指令流单数据流</a:t>
            </a:r>
            <a:endParaRPr lang="en-US" altLang="zh-CN" sz="2800" dirty="0" smtClean="0">
              <a:ea typeface="宋体" panose="02010600030101010101" pitchFamily="2" charset="-122"/>
            </a:endParaRPr>
          </a:p>
          <a:p>
            <a:pPr marL="800100" lvl="1" indent="-342900">
              <a:buFont typeface="Wingdings" panose="05000000000000000000" pitchFamily="2" charset="2"/>
              <a:buChar char="n"/>
            </a:pPr>
            <a:r>
              <a:rPr lang="zh-CN" altLang="en-US" sz="2400" dirty="0" smtClean="0">
                <a:ea typeface="宋体" panose="02010600030101010101" pitchFamily="2" charset="-122"/>
              </a:rPr>
              <a:t>无商业产品</a:t>
            </a:r>
            <a:endParaRPr lang="en-US" altLang="zh-CN" sz="2400" dirty="0"/>
          </a:p>
          <a:p>
            <a:endParaRPr lang="en-US" altLang="zh-CN" sz="2800" dirty="0"/>
          </a:p>
          <a:p>
            <a:endParaRPr lang="en-US" altLang="zh-CN" dirty="0" smtClean="0">
              <a:latin typeface="宋体" panose="02010600030101010101" pitchFamily="2" charset="-122"/>
              <a:ea typeface="宋体" panose="02010600030101010101" pitchFamily="2" charset="-122"/>
            </a:endParaRPr>
          </a:p>
          <a:p>
            <a:r>
              <a:rPr lang="en-US" altLang="zh-CN" dirty="0" smtClean="0"/>
              <a:t> </a:t>
            </a:r>
            <a:endParaRPr lang="zh-CN" altLang="en-US" dirty="0"/>
          </a:p>
        </p:txBody>
      </p:sp>
    </p:spTree>
    <p:extLst>
      <p:ext uri="{BB962C8B-B14F-4D97-AF65-F5344CB8AC3E}">
        <p14:creationId xmlns:p14="http://schemas.microsoft.com/office/powerpoint/2010/main" val="13606270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体系结构定义</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2" name="文本框 1"/>
          <p:cNvSpPr txBox="1"/>
          <p:nvPr/>
        </p:nvSpPr>
        <p:spPr>
          <a:xfrm>
            <a:off x="0" y="1351130"/>
            <a:ext cx="9048466" cy="4278094"/>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体系结构“旧”认识</a:t>
            </a:r>
            <a:endParaRPr lang="en-US" altLang="zh-CN" sz="2800" dirty="0" smtClean="0"/>
          </a:p>
          <a:p>
            <a:pPr marL="800100" lvl="1" indent="-342900">
              <a:buFont typeface="Wingdings" panose="05000000000000000000" pitchFamily="2" charset="2"/>
              <a:buChar char="l"/>
            </a:pPr>
            <a:r>
              <a:rPr lang="en-US" altLang="zh-CN" sz="2400" dirty="0" smtClean="0"/>
              <a:t>ISA</a:t>
            </a:r>
            <a:r>
              <a:rPr lang="en-US" altLang="zh-CN" sz="2400" dirty="0" smtClean="0">
                <a:latin typeface="宋体" panose="02010600030101010101" pitchFamily="2" charset="-122"/>
                <a:ea typeface="宋体" panose="02010600030101010101" pitchFamily="2" charset="-122"/>
              </a:rPr>
              <a:t>(Instruction Set Architecture)</a:t>
            </a:r>
            <a:r>
              <a:rPr lang="zh-CN" altLang="en-US" sz="2400" dirty="0" smtClean="0"/>
              <a:t>指令集结构设计</a:t>
            </a:r>
            <a:endParaRPr lang="en-US" altLang="zh-CN" sz="2400" dirty="0" smtClean="0"/>
          </a:p>
          <a:p>
            <a:pPr marL="800100" lvl="1" indent="-342900">
              <a:buFont typeface="Wingdings" panose="05000000000000000000" pitchFamily="2" charset="2"/>
              <a:buChar char="l"/>
            </a:pPr>
            <a:r>
              <a:rPr lang="zh-CN" altLang="en-US" sz="2400" dirty="0" smtClean="0"/>
              <a:t>涉及：寄存器、地址译码、地址空间、操作数、操作类型、指令译、地址码</a:t>
            </a:r>
            <a:endParaRPr lang="en-US" altLang="zh-CN" sz="2400" dirty="0" smtClean="0"/>
          </a:p>
          <a:p>
            <a:endParaRPr lang="en-US" altLang="zh-CN" sz="2400" dirty="0"/>
          </a:p>
          <a:p>
            <a:endParaRPr lang="en-US" altLang="zh-CN" sz="2400" dirty="0" smtClean="0"/>
          </a:p>
          <a:p>
            <a:pPr marL="457200" indent="-457200">
              <a:buFont typeface="Wingdings" panose="05000000000000000000" pitchFamily="2" charset="2"/>
              <a:buChar char="l"/>
            </a:pPr>
            <a:r>
              <a:rPr lang="zh-CN" altLang="en-US" sz="2800" dirty="0" smtClean="0"/>
              <a:t>实际的体系机构</a:t>
            </a:r>
            <a:endParaRPr lang="en-US" altLang="zh-CN" sz="2800" dirty="0" smtClean="0"/>
          </a:p>
          <a:p>
            <a:pPr marL="800100" lvl="1" indent="-342900">
              <a:buFont typeface="Wingdings" panose="05000000000000000000" pitchFamily="2" charset="2"/>
              <a:buChar char="l"/>
            </a:pPr>
            <a:r>
              <a:rPr lang="zh-CN" altLang="en-US" sz="2400" dirty="0" smtClean="0"/>
              <a:t>关注特定目标机的特殊要求</a:t>
            </a:r>
            <a:endParaRPr lang="en-US" altLang="zh-CN" sz="2400" dirty="0" smtClean="0"/>
          </a:p>
          <a:p>
            <a:pPr marL="800100" lvl="1" indent="-342900">
              <a:buFont typeface="Wingdings" panose="05000000000000000000" pitchFamily="2" charset="2"/>
              <a:buChar char="l"/>
            </a:pPr>
            <a:r>
              <a:rPr lang="zh-CN" altLang="en-US" sz="2400" dirty="0" smtClean="0"/>
              <a:t>在设计时，在价格、可获得性、功耗等条件约束下，最大化性能</a:t>
            </a:r>
            <a:endParaRPr lang="en-US" altLang="zh-CN" sz="2400" dirty="0" smtClean="0"/>
          </a:p>
          <a:p>
            <a:pPr marL="800100" lvl="1" indent="-342900">
              <a:buFont typeface="Wingdings" panose="05000000000000000000" pitchFamily="2" charset="2"/>
              <a:buChar char="l"/>
            </a:pPr>
            <a:r>
              <a:rPr lang="zh-CN" altLang="en-US" sz="2400" dirty="0" smtClean="0"/>
              <a:t>包括</a:t>
            </a:r>
            <a:r>
              <a:rPr lang="en-US" altLang="zh-CN" sz="2400" dirty="0" smtClean="0"/>
              <a:t>ISA</a:t>
            </a:r>
            <a:r>
              <a:rPr lang="zh-CN" altLang="en-US" sz="2400" dirty="0" smtClean="0"/>
              <a:t>、硬件、微结构</a:t>
            </a:r>
            <a:endParaRPr lang="zh-CN" altLang="en-US" sz="2400" dirty="0"/>
          </a:p>
        </p:txBody>
      </p:sp>
    </p:spTree>
    <p:extLst>
      <p:ext uri="{BB962C8B-B14F-4D97-AF65-F5344CB8AC3E}">
        <p14:creationId xmlns:p14="http://schemas.microsoft.com/office/powerpoint/2010/main" val="2231482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1277771" y="153807"/>
            <a:ext cx="6670344" cy="685799"/>
          </a:xfrm>
          <a:prstGeom prst="rect">
            <a:avLst/>
          </a:prstGeom>
          <a:noFill/>
          <a:ln cap="flat">
            <a:solidFill>
              <a:srgbClr val="800000"/>
            </a:solidFill>
            <a:miter lim="800000"/>
            <a:headEnd/>
            <a:tailEnd/>
          </a:ln>
        </p:spPr>
        <p:txBody>
          <a:bodyPr/>
          <a:lstStyle>
            <a:lvl1pPr algn="ctr" rtl="0" eaLnBrk="0" fontAlgn="base" hangingPunct="0">
              <a:spcBef>
                <a:spcPct val="0"/>
              </a:spcBef>
              <a:spcAft>
                <a:spcPct val="0"/>
              </a:spcAft>
              <a:defRPr kumimoji="1" sz="3300">
                <a:solidFill>
                  <a:schemeClr val="tx2"/>
                </a:solidFill>
                <a:latin typeface="+mj-lt"/>
                <a:ea typeface="+mj-ea"/>
                <a:cs typeface="+mj-cs"/>
              </a:defRPr>
            </a:lvl1pPr>
            <a:lvl2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3300">
                <a:solidFill>
                  <a:schemeClr val="tx2"/>
                </a:solidFill>
                <a:latin typeface="Times New Roman" pitchFamily="18" charset="0"/>
                <a:ea typeface="宋体" pitchFamily="2" charset="-122"/>
              </a:defRPr>
            </a:lvl5pPr>
            <a:lvl6pPr marL="342900" algn="ctr" rtl="0" fontAlgn="base">
              <a:spcBef>
                <a:spcPct val="0"/>
              </a:spcBef>
              <a:spcAft>
                <a:spcPct val="0"/>
              </a:spcAft>
              <a:defRPr kumimoji="1" sz="3300">
                <a:solidFill>
                  <a:schemeClr val="tx2"/>
                </a:solidFill>
                <a:latin typeface="Times New Roman" pitchFamily="18" charset="0"/>
                <a:ea typeface="宋体" pitchFamily="2" charset="-122"/>
              </a:defRPr>
            </a:lvl6pPr>
            <a:lvl7pPr marL="685800" algn="ctr" rtl="0" fontAlgn="base">
              <a:spcBef>
                <a:spcPct val="0"/>
              </a:spcBef>
              <a:spcAft>
                <a:spcPct val="0"/>
              </a:spcAft>
              <a:defRPr kumimoji="1" sz="3300">
                <a:solidFill>
                  <a:schemeClr val="tx2"/>
                </a:solidFill>
                <a:latin typeface="Times New Roman" pitchFamily="18" charset="0"/>
                <a:ea typeface="宋体" pitchFamily="2" charset="-122"/>
              </a:defRPr>
            </a:lvl7pPr>
            <a:lvl8pPr marL="1028700" algn="ctr" rtl="0" fontAlgn="base">
              <a:spcBef>
                <a:spcPct val="0"/>
              </a:spcBef>
              <a:spcAft>
                <a:spcPct val="0"/>
              </a:spcAft>
              <a:defRPr kumimoji="1" sz="3300">
                <a:solidFill>
                  <a:schemeClr val="tx2"/>
                </a:solidFill>
                <a:latin typeface="Times New Roman" pitchFamily="18" charset="0"/>
                <a:ea typeface="宋体" pitchFamily="2" charset="-122"/>
              </a:defRPr>
            </a:lvl8pPr>
            <a:lvl9pPr marL="1371600" algn="ctr" rtl="0" fontAlgn="base">
              <a:spcBef>
                <a:spcPct val="0"/>
              </a:spcBef>
              <a:spcAft>
                <a:spcPct val="0"/>
              </a:spcAft>
              <a:defRPr kumimoji="1" sz="3300">
                <a:solidFill>
                  <a:schemeClr val="tx2"/>
                </a:solidFill>
                <a:latin typeface="Times New Roman" pitchFamily="18" charset="0"/>
                <a:ea typeface="宋体" pitchFamily="2" charset="-122"/>
              </a:defRPr>
            </a:lvl9pPr>
          </a:lstStyle>
          <a:p>
            <a:pPr eaLnBrk="1" hangingPunct="1"/>
            <a:r>
              <a:rPr lang="zh-CN" altLang="en-US" sz="4000" b="1" kern="0" dirty="0" smtClean="0">
                <a:solidFill>
                  <a:srgbClr val="800000"/>
                </a:solidFill>
                <a:latin typeface="Arial" panose="020B0604020202020204" pitchFamily="34" charset="0"/>
                <a:ea typeface="黑体" panose="02010609060101010101" pitchFamily="49" charset="-122"/>
              </a:rPr>
              <a:t>技术发展趋势</a:t>
            </a:r>
            <a:endParaRPr lang="zh-CN" altLang="en-US" sz="4000" b="1" kern="0" dirty="0">
              <a:solidFill>
                <a:srgbClr val="800000"/>
              </a:solidFill>
              <a:latin typeface="Arial" panose="020B0604020202020204" pitchFamily="34" charset="0"/>
              <a:ea typeface="黑体" panose="02010609060101010101" pitchFamily="49" charset="-122"/>
            </a:endParaRPr>
          </a:p>
        </p:txBody>
      </p:sp>
      <p:sp>
        <p:nvSpPr>
          <p:cNvPr id="4" name="文本框 3"/>
          <p:cNvSpPr txBox="1"/>
          <p:nvPr/>
        </p:nvSpPr>
        <p:spPr>
          <a:xfrm>
            <a:off x="95534" y="1105469"/>
            <a:ext cx="8639033" cy="5570756"/>
          </a:xfrm>
          <a:prstGeom prst="rect">
            <a:avLst/>
          </a:prstGeom>
          <a:noFill/>
        </p:spPr>
        <p:txBody>
          <a:bodyPr wrap="square" rtlCol="0">
            <a:spAutoFit/>
          </a:bodyPr>
          <a:lstStyle/>
          <a:p>
            <a:pPr marL="457200" indent="-457200">
              <a:buFont typeface="Wingdings" panose="05000000000000000000" pitchFamily="2" charset="2"/>
              <a:buChar char="l"/>
            </a:pPr>
            <a:r>
              <a:rPr lang="zh-CN" altLang="en-US" sz="2800" dirty="0" smtClean="0"/>
              <a:t>集成电路技术</a:t>
            </a:r>
            <a:endParaRPr lang="en-US" altLang="zh-CN" sz="2800" dirty="0" smtClean="0"/>
          </a:p>
          <a:p>
            <a:pPr marL="800100" lvl="1" indent="-342900">
              <a:buFont typeface="Arial" panose="020B0604020202020204" pitchFamily="34" charset="0"/>
              <a:buChar char="•"/>
            </a:pPr>
            <a:r>
              <a:rPr lang="zh-CN" altLang="en-US" sz="2400" dirty="0" smtClean="0"/>
              <a:t>晶体管集成度： 增加</a:t>
            </a:r>
            <a:r>
              <a:rPr lang="en-US" altLang="zh-CN" sz="2400" dirty="0" smtClean="0"/>
              <a:t>35%/</a:t>
            </a:r>
            <a:r>
              <a:rPr lang="zh-CN" altLang="en-US" sz="2400" dirty="0" smtClean="0"/>
              <a:t>年</a:t>
            </a:r>
            <a:endParaRPr lang="en-US" altLang="zh-CN" sz="2400" dirty="0" smtClean="0"/>
          </a:p>
          <a:p>
            <a:pPr marL="800100" lvl="1" indent="-342900">
              <a:buFont typeface="Arial" panose="020B0604020202020204" pitchFamily="34" charset="0"/>
              <a:buChar char="•"/>
            </a:pPr>
            <a:r>
              <a:rPr lang="zh-CN" altLang="en-US" sz="2400" dirty="0" smtClean="0"/>
              <a:t>芯片尺寸： 增加</a:t>
            </a:r>
            <a:r>
              <a:rPr lang="en-US" altLang="zh-CN" sz="2400" dirty="0" smtClean="0"/>
              <a:t>10-20%/</a:t>
            </a:r>
            <a:r>
              <a:rPr lang="zh-CN" altLang="en-US" sz="2400" dirty="0" smtClean="0"/>
              <a:t>年</a:t>
            </a:r>
            <a:endParaRPr lang="en-US" altLang="zh-CN" sz="2400" dirty="0" smtClean="0"/>
          </a:p>
          <a:p>
            <a:pPr marL="800100" lvl="1" indent="-342900">
              <a:buFont typeface="Arial" panose="020B0604020202020204" pitchFamily="34" charset="0"/>
              <a:buChar char="•"/>
            </a:pPr>
            <a:r>
              <a:rPr lang="zh-CN" altLang="en-US" sz="2400" dirty="0" smtClean="0"/>
              <a:t>整体集成度： 增加</a:t>
            </a:r>
            <a:r>
              <a:rPr lang="en-US" altLang="zh-CN" sz="2400" dirty="0" smtClean="0"/>
              <a:t>40-45%/</a:t>
            </a:r>
            <a:r>
              <a:rPr lang="zh-CN" altLang="en-US" sz="2400" dirty="0" smtClean="0"/>
              <a:t>年</a:t>
            </a:r>
            <a:endParaRPr lang="en-US" altLang="zh-CN" sz="2400" dirty="0" smtClean="0"/>
          </a:p>
          <a:p>
            <a:pPr marL="800100" lvl="1" indent="-342900">
              <a:buFont typeface="Arial" panose="020B0604020202020204" pitchFamily="34" charset="0"/>
              <a:buChar char="•"/>
            </a:pPr>
            <a:endParaRPr lang="en-US" altLang="zh-CN" sz="2400" dirty="0" smtClean="0"/>
          </a:p>
          <a:p>
            <a:pPr marL="457200" indent="-457200">
              <a:buFont typeface="Wingdings" panose="05000000000000000000" pitchFamily="2" charset="2"/>
              <a:buChar char="l"/>
            </a:pPr>
            <a:r>
              <a:rPr lang="en-US" altLang="zh-CN" sz="2800" dirty="0" smtClean="0"/>
              <a:t>DRAM</a:t>
            </a:r>
            <a:r>
              <a:rPr lang="zh-CN" altLang="en-US" sz="2800" dirty="0" smtClean="0"/>
              <a:t>容量： 增加</a:t>
            </a:r>
            <a:r>
              <a:rPr lang="en-US" altLang="zh-CN" sz="2800" dirty="0" smtClean="0"/>
              <a:t>25-40%/</a:t>
            </a:r>
            <a:r>
              <a:rPr lang="zh-CN" altLang="en-US" sz="2800" dirty="0" smtClean="0"/>
              <a:t>年</a:t>
            </a:r>
            <a:endParaRPr lang="en-US" altLang="zh-CN" sz="2800" dirty="0" smtClean="0"/>
          </a:p>
          <a:p>
            <a:pPr marL="457200" indent="-457200">
              <a:buFont typeface="Wingdings" panose="05000000000000000000" pitchFamily="2" charset="2"/>
              <a:buChar char="l"/>
            </a:pPr>
            <a:endParaRPr lang="en-US" altLang="zh-CN" sz="2800" dirty="0" smtClean="0"/>
          </a:p>
          <a:p>
            <a:pPr marL="457200" indent="-457200">
              <a:buFont typeface="Wingdings" panose="05000000000000000000" pitchFamily="2" charset="2"/>
              <a:buChar char="l"/>
            </a:pPr>
            <a:r>
              <a:rPr lang="en-US" altLang="zh-CN" sz="2800" dirty="0" smtClean="0"/>
              <a:t>Flash</a:t>
            </a:r>
            <a:r>
              <a:rPr lang="zh-CN" altLang="en-US" sz="2800" dirty="0" smtClean="0"/>
              <a:t>闪存容量：增加</a:t>
            </a:r>
            <a:r>
              <a:rPr lang="en-US" altLang="zh-CN" sz="2800" dirty="0" smtClean="0"/>
              <a:t>50-60</a:t>
            </a:r>
            <a:r>
              <a:rPr lang="en-US" altLang="zh-CN" sz="2800" dirty="0"/>
              <a:t>%/</a:t>
            </a:r>
            <a:r>
              <a:rPr lang="zh-CN" altLang="en-US" sz="2800" dirty="0" smtClean="0"/>
              <a:t>年</a:t>
            </a:r>
            <a:endParaRPr lang="en-US" altLang="zh-CN" sz="2800" dirty="0" smtClean="0"/>
          </a:p>
          <a:p>
            <a:pPr marL="800100" lvl="1" indent="-342900">
              <a:buFont typeface="Arial" panose="020B0604020202020204" pitchFamily="34" charset="0"/>
              <a:buChar char="•"/>
            </a:pPr>
            <a:r>
              <a:rPr lang="zh-CN" altLang="en-US" sz="2400" dirty="0" smtClean="0"/>
              <a:t>每位</a:t>
            </a:r>
            <a:r>
              <a:rPr lang="en-US" altLang="zh-CN" sz="2400" dirty="0" smtClean="0">
                <a:latin typeface="宋体" panose="02010600030101010101" pitchFamily="2" charset="-122"/>
                <a:ea typeface="宋体" panose="02010600030101010101" pitchFamily="2" charset="-122"/>
              </a:rPr>
              <a:t>(</a:t>
            </a:r>
            <a:r>
              <a:rPr lang="en-US" altLang="zh-CN" sz="2400" dirty="0" smtClean="0"/>
              <a:t>bit</a:t>
            </a:r>
            <a:r>
              <a:rPr lang="en-US" altLang="zh-CN" sz="2400" dirty="0" smtClean="0">
                <a:latin typeface="宋体" panose="02010600030101010101" pitchFamily="2" charset="-122"/>
                <a:ea typeface="宋体" panose="02010600030101010101" pitchFamily="2" charset="-122"/>
              </a:rPr>
              <a:t>)</a:t>
            </a:r>
            <a:r>
              <a:rPr lang="zh-CN" altLang="en-US" sz="2400" dirty="0" smtClean="0"/>
              <a:t>比</a:t>
            </a:r>
            <a:r>
              <a:rPr lang="en-US" altLang="zh-CN" sz="2400" dirty="0" smtClean="0"/>
              <a:t>DRAM</a:t>
            </a:r>
            <a:r>
              <a:rPr lang="zh-CN" altLang="en-US" sz="2400" dirty="0" smtClean="0"/>
              <a:t>便宜</a:t>
            </a:r>
            <a:r>
              <a:rPr lang="en-US" altLang="zh-CN" sz="2400" dirty="0" smtClean="0"/>
              <a:t>15-20</a:t>
            </a:r>
            <a:r>
              <a:rPr lang="zh-CN" altLang="en-US" sz="2400" dirty="0" smtClean="0"/>
              <a:t>倍</a:t>
            </a:r>
            <a:endParaRPr lang="en-US" altLang="zh-CN" sz="2400" dirty="0" smtClean="0"/>
          </a:p>
          <a:p>
            <a:pPr marL="342900" indent="-342900">
              <a:buFont typeface="Arial" panose="020B0604020202020204" pitchFamily="34" charset="0"/>
              <a:buChar char="•"/>
            </a:pPr>
            <a:endParaRPr lang="en-US" altLang="zh-CN" sz="2400" dirty="0" smtClean="0"/>
          </a:p>
          <a:p>
            <a:pPr marL="457200" indent="-457200">
              <a:buFont typeface="Wingdings" panose="05000000000000000000" pitchFamily="2" charset="2"/>
              <a:buChar char="l"/>
            </a:pPr>
            <a:r>
              <a:rPr lang="zh-CN" altLang="en-US" sz="2800" dirty="0" smtClean="0"/>
              <a:t>磁盘技术：增加 </a:t>
            </a:r>
            <a:r>
              <a:rPr lang="en-US" altLang="zh-CN" sz="2800" dirty="0" smtClean="0"/>
              <a:t>40%/</a:t>
            </a:r>
            <a:r>
              <a:rPr lang="zh-CN" altLang="en-US" sz="2800" dirty="0" smtClean="0"/>
              <a:t>年</a:t>
            </a:r>
            <a:endParaRPr lang="en-US" altLang="zh-CN" sz="2800" dirty="0" smtClean="0"/>
          </a:p>
          <a:p>
            <a:pPr marL="800100" lvl="1" indent="-342900">
              <a:buFont typeface="Arial" panose="020B0604020202020204" pitchFamily="34" charset="0"/>
              <a:buChar char="•"/>
            </a:pPr>
            <a:r>
              <a:rPr lang="zh-CN" altLang="en-US" sz="2400" dirty="0"/>
              <a:t>每位</a:t>
            </a:r>
            <a:r>
              <a:rPr lang="en-US" altLang="zh-CN" sz="2400" dirty="0">
                <a:latin typeface="宋体" panose="02010600030101010101" pitchFamily="2" charset="-122"/>
                <a:ea typeface="宋体" panose="02010600030101010101" pitchFamily="2" charset="-122"/>
              </a:rPr>
              <a:t>(</a:t>
            </a:r>
            <a:r>
              <a:rPr lang="en-US" altLang="zh-CN" sz="2400" dirty="0"/>
              <a:t>bit</a:t>
            </a:r>
            <a:r>
              <a:rPr lang="en-US" altLang="zh-CN" sz="2400" dirty="0">
                <a:latin typeface="宋体" panose="02010600030101010101" pitchFamily="2" charset="-122"/>
                <a:ea typeface="宋体" panose="02010600030101010101" pitchFamily="2" charset="-122"/>
              </a:rPr>
              <a:t>)</a:t>
            </a:r>
            <a:r>
              <a:rPr lang="zh-CN" altLang="en-US" sz="2400" dirty="0" smtClean="0"/>
              <a:t>比</a:t>
            </a:r>
            <a:r>
              <a:rPr lang="en-US" altLang="zh-CN" sz="2400" dirty="0" smtClean="0"/>
              <a:t>Flash</a:t>
            </a:r>
            <a:r>
              <a:rPr lang="zh-CN" altLang="en-US" sz="2400" dirty="0" smtClean="0"/>
              <a:t>便宜</a:t>
            </a:r>
            <a:r>
              <a:rPr lang="en-US" altLang="zh-CN" sz="2400" dirty="0" smtClean="0"/>
              <a:t>15-25</a:t>
            </a:r>
            <a:r>
              <a:rPr lang="zh-CN" altLang="en-US" sz="2400" dirty="0" smtClean="0"/>
              <a:t>倍</a:t>
            </a:r>
            <a:endParaRPr lang="en-US" altLang="zh-CN" sz="2400" dirty="0"/>
          </a:p>
          <a:p>
            <a:pPr marL="800100" lvl="1" indent="-342900">
              <a:buFont typeface="Arial" panose="020B0604020202020204" pitchFamily="34" charset="0"/>
              <a:buChar char="•"/>
            </a:pPr>
            <a:r>
              <a:rPr lang="zh-CN" altLang="en-US" sz="2400" dirty="0"/>
              <a:t>每位</a:t>
            </a:r>
            <a:r>
              <a:rPr lang="en-US" altLang="zh-CN" sz="2400" dirty="0">
                <a:latin typeface="宋体" panose="02010600030101010101" pitchFamily="2" charset="-122"/>
                <a:ea typeface="宋体" panose="02010600030101010101" pitchFamily="2" charset="-122"/>
              </a:rPr>
              <a:t>(</a:t>
            </a:r>
            <a:r>
              <a:rPr lang="en-US" altLang="zh-CN" sz="2400" dirty="0"/>
              <a:t>bit</a:t>
            </a:r>
            <a:r>
              <a:rPr lang="en-US" altLang="zh-CN" sz="2400" dirty="0">
                <a:latin typeface="宋体" panose="02010600030101010101" pitchFamily="2" charset="-122"/>
                <a:ea typeface="宋体" panose="02010600030101010101" pitchFamily="2" charset="-122"/>
              </a:rPr>
              <a:t>)</a:t>
            </a:r>
            <a:r>
              <a:rPr lang="zh-CN" altLang="en-US" sz="2400" dirty="0" smtClean="0"/>
              <a:t>比</a:t>
            </a:r>
            <a:r>
              <a:rPr lang="en-US" altLang="zh-CN" sz="2400" dirty="0"/>
              <a:t>DRAM</a:t>
            </a:r>
            <a:r>
              <a:rPr lang="zh-CN" altLang="en-US" sz="2400" dirty="0" smtClean="0"/>
              <a:t>便宜</a:t>
            </a:r>
            <a:r>
              <a:rPr lang="en-US" altLang="zh-CN" sz="2400" dirty="0" smtClean="0"/>
              <a:t>300-500</a:t>
            </a:r>
            <a:r>
              <a:rPr lang="zh-CN" altLang="en-US" sz="2400" dirty="0" smtClean="0"/>
              <a:t>倍</a:t>
            </a:r>
            <a:endParaRPr lang="en-US" altLang="zh-CN" sz="2400" dirty="0"/>
          </a:p>
          <a:p>
            <a:endParaRPr lang="zh-CN" altLang="en-US" sz="2400" dirty="0"/>
          </a:p>
        </p:txBody>
      </p:sp>
    </p:spTree>
    <p:extLst>
      <p:ext uri="{BB962C8B-B14F-4D97-AF65-F5344CB8AC3E}">
        <p14:creationId xmlns:p14="http://schemas.microsoft.com/office/powerpoint/2010/main" val="4017860621"/>
      </p:ext>
    </p:extLst>
  </p:cSld>
  <p:clrMapOvr>
    <a:masterClrMapping/>
  </p:clrMapOvr>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默认设计模板">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lnDef>
  </a:objectDefaults>
  <a:extraClrSchemeLst>
    <a:extraClrScheme>
      <a:clrScheme name="默认设计模板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1509</TotalTime>
  <Words>2892</Words>
  <Application>Microsoft Office PowerPoint</Application>
  <PresentationFormat>全屏显示(4:3)</PresentationFormat>
  <Paragraphs>458</Paragraphs>
  <Slides>50</Slides>
  <Notes>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50</vt:i4>
      </vt:variant>
    </vt:vector>
  </HeadingPairs>
  <TitlesOfParts>
    <vt:vector size="60" baseType="lpstr">
      <vt:lpstr>黑体</vt:lpstr>
      <vt:lpstr>楷体_GB2312</vt:lpstr>
      <vt:lpstr>宋体</vt:lpstr>
      <vt:lpstr>Arial</vt:lpstr>
      <vt:lpstr>Arial Black</vt:lpstr>
      <vt:lpstr>Calibri</vt:lpstr>
      <vt:lpstr>Cambria Math</vt:lpstr>
      <vt:lpstr>Times New Roman</vt:lpstr>
      <vt:lpstr>Wingdings</vt:lpstr>
      <vt:lpstr>默认设计模板</vt:lpstr>
      <vt:lpstr>第1章 量化分析设计基础</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aaa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第一章 量化分析设计的基础</dc:title>
  <dc:creator>a</dc:creator>
  <cp:lastModifiedBy>a</cp:lastModifiedBy>
  <cp:revision>164</cp:revision>
  <dcterms:created xsi:type="dcterms:W3CDTF">2021-08-20T13:01:56Z</dcterms:created>
  <dcterms:modified xsi:type="dcterms:W3CDTF">2021-09-08T14:16:56Z</dcterms:modified>
</cp:coreProperties>
</file>

<file path=docProps/thumbnail.jpeg>
</file>